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85" r:id="rId19"/>
    <p:sldId id="272"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bg>
      <p:bgRef idx="1001">
        <a:schemeClr val="bg2"/>
      </p:bgRef>
    </p:bg>
    <p:spTree>
      <p:nvGrpSpPr>
        <p:cNvPr id="1" name=""/>
        <p:cNvGrpSpPr/>
        <p:nvPr/>
      </p:nvGrpSpPr>
      <p:grpSpPr>
        <a:xfrm>
          <a:off x="0" y="0"/>
          <a:ext cx="0" cy="0"/>
          <a:chOff x="0" y="0"/>
          <a:chExt cx="0" cy="0"/>
        </a:xfrm>
      </p:grpSpPr>
      <p:sp>
        <p:nvSpPr>
          <p:cNvPr id="15" name="Prostokąt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Prostokąt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Prostokąt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Prostokąt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Prostokąt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Podtytuł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l-PL" smtClean="0"/>
              <a:t>Kliknij, aby edytować styl wzorca podtytułu</a:t>
            </a:r>
            <a:endParaRPr kumimoji="0" lang="en-US"/>
          </a:p>
        </p:txBody>
      </p:sp>
      <p:sp>
        <p:nvSpPr>
          <p:cNvPr id="28" name="Symbol zastępczy daty 27"/>
          <p:cNvSpPr>
            <a:spLocks noGrp="1"/>
          </p:cNvSpPr>
          <p:nvPr>
            <p:ph type="dt" sz="half" idx="10"/>
          </p:nvPr>
        </p:nvSpPr>
        <p:spPr/>
        <p:txBody>
          <a:bodyPr/>
          <a:lstStyle/>
          <a:p>
            <a:fld id="{8C61989B-0FC8-4162-BF8F-81379A986CBE}" type="datetimeFigureOut">
              <a:rPr lang="pl-PL" smtClean="0"/>
              <a:pPr/>
              <a:t>2015-02-05</a:t>
            </a:fld>
            <a:endParaRPr lang="pl-PL"/>
          </a:p>
        </p:txBody>
      </p:sp>
      <p:sp>
        <p:nvSpPr>
          <p:cNvPr id="17" name="Symbol zastępczy stopki 16"/>
          <p:cNvSpPr>
            <a:spLocks noGrp="1"/>
          </p:cNvSpPr>
          <p:nvPr>
            <p:ph type="ftr" sz="quarter" idx="11"/>
          </p:nvPr>
        </p:nvSpPr>
        <p:spPr/>
        <p:txBody>
          <a:bodyPr/>
          <a:lstStyle/>
          <a:p>
            <a:endParaRPr lang="pl-PL"/>
          </a:p>
        </p:txBody>
      </p:sp>
      <p:sp>
        <p:nvSpPr>
          <p:cNvPr id="7" name="Łącznik prosty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Prostokąt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Elipsa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Elipsa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ymbol zastępczy numeru slajdu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90E8664-0055-4D42-89D5-712095766E38}" type="slidenum">
              <a:rPr lang="pl-PL" smtClean="0"/>
              <a:pPr/>
              <a:t>‹#›</a:t>
            </a:fld>
            <a:endParaRPr lang="pl-PL"/>
          </a:p>
        </p:txBody>
      </p:sp>
      <p:sp>
        <p:nvSpPr>
          <p:cNvPr id="8" name="Tytuł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pl-PL" smtClean="0"/>
              <a:t>Kliknij, aby edytować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bg>
      <p:bgRef idx="1001">
        <a:schemeClr val="bg2"/>
      </p:bgRef>
    </p:bg>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solidFill>
                  <a:schemeClr val="accent3">
                    <a:shade val="75000"/>
                  </a:schemeClr>
                </a:solidFill>
              </a:defRPr>
            </a:lvl1pPr>
          </a:lstStyle>
          <a:p>
            <a:r>
              <a:rPr kumimoji="0" lang="pl-PL" smtClean="0"/>
              <a:t>Kliknij, aby edytować styl</a:t>
            </a:r>
            <a:endParaRPr kumimoji="0" lang="en-US"/>
          </a:p>
        </p:txBody>
      </p:sp>
      <p:sp>
        <p:nvSpPr>
          <p:cNvPr id="4" name="Symbol zastępczy daty 3"/>
          <p:cNvSpPr>
            <a:spLocks noGrp="1"/>
          </p:cNvSpPr>
          <p:nvPr>
            <p:ph type="dt" sz="half" idx="10"/>
          </p:nvPr>
        </p:nvSpPr>
        <p:spPr/>
        <p:txBody>
          <a:bodyPr/>
          <a:lstStyle/>
          <a:p>
            <a:fld id="{8C61989B-0FC8-4162-BF8F-81379A986CBE}" type="datetimeFigureOut">
              <a:rPr lang="pl-PL" smtClean="0"/>
              <a:pPr/>
              <a:t>2015-02-05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a:xfrm>
            <a:off x="4361688" y="1026372"/>
            <a:ext cx="457200" cy="441325"/>
          </a:xfrm>
        </p:spPr>
        <p:txBody>
          <a:bodyPr/>
          <a:lstStyle/>
          <a:p>
            <a:fld id="{490E8664-0055-4D42-89D5-712095766E38}" type="slidenum">
              <a:rPr lang="pl-PL" smtClean="0"/>
              <a:pPr/>
              <a:t>‹#›</a:t>
            </a:fld>
            <a:endParaRPr lang="pl-PL"/>
          </a:p>
        </p:txBody>
      </p:sp>
      <p:sp>
        <p:nvSpPr>
          <p:cNvPr id="8" name="Symbol zastępczy zawartości 7"/>
          <p:cNvSpPr>
            <a:spLocks noGrp="1"/>
          </p:cNvSpPr>
          <p:nvPr>
            <p:ph sz="quarter" idx="1"/>
          </p:nvPr>
        </p:nvSpPr>
        <p:spPr>
          <a:xfrm>
            <a:off x="301752" y="1527048"/>
            <a:ext cx="8503920" cy="4572000"/>
          </a:xfrm>
        </p:spPr>
        <p:txBody>
          <a:body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bg>
      <p:bgRef idx="1001">
        <a:schemeClr val="bg1"/>
      </p:bgRef>
    </p:bg>
    <p:spTree>
      <p:nvGrpSpPr>
        <p:cNvPr id="1" name=""/>
        <p:cNvGrpSpPr/>
        <p:nvPr/>
      </p:nvGrpSpPr>
      <p:grpSpPr>
        <a:xfrm>
          <a:off x="0" y="0"/>
          <a:ext cx="0" cy="0"/>
          <a:chOff x="0" y="0"/>
          <a:chExt cx="0" cy="0"/>
        </a:xfrm>
      </p:grpSpPr>
      <p:sp>
        <p:nvSpPr>
          <p:cNvPr id="17" name="Prostokąt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Prostokąt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Prostokąt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Prostokąt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Prostokąt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Prostokąt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ymbol zastępczy tekstu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l-PL" smtClean="0"/>
              <a:t>Kliknij, aby edytować style wzorca tekstu</a:t>
            </a:r>
          </a:p>
        </p:txBody>
      </p:sp>
      <p:sp>
        <p:nvSpPr>
          <p:cNvPr id="13" name="Prostokąt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Prostokąt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Symbol zastępczy stopki 4"/>
          <p:cNvSpPr>
            <a:spLocks noGrp="1"/>
          </p:cNvSpPr>
          <p:nvPr>
            <p:ph type="ftr" sz="quarter" idx="11"/>
          </p:nvPr>
        </p:nvSpPr>
        <p:spPr/>
        <p:txBody>
          <a:bodyPr/>
          <a:lstStyle/>
          <a:p>
            <a:endParaRPr lang="pl-PL"/>
          </a:p>
        </p:txBody>
      </p:sp>
      <p:sp>
        <p:nvSpPr>
          <p:cNvPr id="4" name="Symbol zastępczy daty 3"/>
          <p:cNvSpPr>
            <a:spLocks noGrp="1"/>
          </p:cNvSpPr>
          <p:nvPr>
            <p:ph type="dt" sz="half" idx="10"/>
          </p:nvPr>
        </p:nvSpPr>
        <p:spPr/>
        <p:txBody>
          <a:bodyPr/>
          <a:lstStyle/>
          <a:p>
            <a:fld id="{8C61989B-0FC8-4162-BF8F-81379A986CBE}" type="datetimeFigureOut">
              <a:rPr lang="pl-PL" smtClean="0"/>
              <a:pPr/>
              <a:t>2015-02-05</a:t>
            </a:fld>
            <a:endParaRPr lang="pl-PL"/>
          </a:p>
        </p:txBody>
      </p:sp>
      <p:sp>
        <p:nvSpPr>
          <p:cNvPr id="8" name="Łącznik prosty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Elipsa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Elipsa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ymbol zastępczy numeru slajdu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90E8664-0055-4D42-89D5-712095766E38}" type="slidenum">
              <a:rPr lang="pl-PL" smtClean="0"/>
              <a:pPr/>
              <a:t>‹#›</a:t>
            </a:fld>
            <a:endParaRPr lang="pl-PL"/>
          </a:p>
        </p:txBody>
      </p:sp>
      <p:sp>
        <p:nvSpPr>
          <p:cNvPr id="2" name="Tytuł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pl-PL" smtClean="0"/>
              <a:t>Kliknij, aby edytować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bg>
      <p:bgRef idx="1001">
        <a:schemeClr val="bg2"/>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301752" y="228600"/>
            <a:ext cx="8534400" cy="758952"/>
          </a:xfrm>
        </p:spPr>
        <p:txBody>
          <a:bodyPr/>
          <a:lstStyle/>
          <a:p>
            <a:r>
              <a:rPr kumimoji="0" lang="pl-PL" smtClean="0"/>
              <a:t>Kliknij, aby edytować styl</a:t>
            </a:r>
            <a:endParaRPr kumimoji="0" lang="en-US"/>
          </a:p>
        </p:txBody>
      </p:sp>
      <p:sp>
        <p:nvSpPr>
          <p:cNvPr id="5" name="Symbol zastępczy daty 4"/>
          <p:cNvSpPr>
            <a:spLocks noGrp="1"/>
          </p:cNvSpPr>
          <p:nvPr>
            <p:ph type="dt" sz="half" idx="10"/>
          </p:nvPr>
        </p:nvSpPr>
        <p:spPr>
          <a:xfrm>
            <a:off x="5791200" y="6409944"/>
            <a:ext cx="3044952" cy="365760"/>
          </a:xfrm>
        </p:spPr>
        <p:txBody>
          <a:bodyPr/>
          <a:lstStyle/>
          <a:p>
            <a:fld id="{8C61989B-0FC8-4162-BF8F-81379A986CBE}" type="datetimeFigureOut">
              <a:rPr lang="pl-PL" smtClean="0"/>
              <a:pPr/>
              <a:t>2015-02-05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490E8664-0055-4D42-89D5-712095766E38}" type="slidenum">
              <a:rPr lang="pl-PL" smtClean="0"/>
              <a:pPr/>
              <a:t>‹#›</a:t>
            </a:fld>
            <a:endParaRPr lang="pl-PL"/>
          </a:p>
        </p:txBody>
      </p:sp>
      <p:sp>
        <p:nvSpPr>
          <p:cNvPr id="8" name="Łącznik prosty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Symbol zastępczy zawartości 9"/>
          <p:cNvSpPr>
            <a:spLocks noGrp="1"/>
          </p:cNvSpPr>
          <p:nvPr>
            <p:ph sz="half" idx="1"/>
          </p:nvPr>
        </p:nvSpPr>
        <p:spPr>
          <a:xfrm>
            <a:off x="301752" y="1371600"/>
            <a:ext cx="4038600" cy="4681728"/>
          </a:xfrm>
        </p:spPr>
        <p:txBody>
          <a:bodyPr/>
          <a:lstStyle>
            <a:lvl1pPr>
              <a:defRPr sz="2500"/>
            </a:lvl1p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12" name="Symbol zastępczy zawartości 11"/>
          <p:cNvSpPr>
            <a:spLocks noGrp="1"/>
          </p:cNvSpPr>
          <p:nvPr>
            <p:ph sz="half" idx="2"/>
          </p:nvPr>
        </p:nvSpPr>
        <p:spPr>
          <a:xfrm>
            <a:off x="4800600" y="1371600"/>
            <a:ext cx="4038600" cy="4681728"/>
          </a:xfrm>
        </p:spPr>
        <p:txBody>
          <a:bodyPr/>
          <a:lstStyle>
            <a:lvl1pPr>
              <a:defRPr sz="2500"/>
            </a:lvl1p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ównanie">
    <p:bg>
      <p:bgRef idx="1001">
        <a:schemeClr val="bg2"/>
      </p:bgRef>
    </p:bg>
    <p:spTree>
      <p:nvGrpSpPr>
        <p:cNvPr id="1" name=""/>
        <p:cNvGrpSpPr/>
        <p:nvPr/>
      </p:nvGrpSpPr>
      <p:grpSpPr>
        <a:xfrm>
          <a:off x="0" y="0"/>
          <a:ext cx="0" cy="0"/>
          <a:chOff x="0" y="0"/>
          <a:chExt cx="0" cy="0"/>
        </a:xfrm>
      </p:grpSpPr>
      <p:sp>
        <p:nvSpPr>
          <p:cNvPr id="10" name="Łącznik prosty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Prostokąt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Prostokąt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Prostokąt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Prostokąt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Prostokąt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rostokąt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ymbol zastępczy tekstu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l-PL" smtClean="0"/>
              <a:t>Kliknij, aby edytować style wzorca tekstu</a:t>
            </a:r>
          </a:p>
        </p:txBody>
      </p:sp>
      <p:sp>
        <p:nvSpPr>
          <p:cNvPr id="4" name="Symbol zastępczy tekstu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pl-PL" smtClean="0"/>
              <a:t>Kliknij, aby edytować style wzorca tekstu</a:t>
            </a:r>
          </a:p>
        </p:txBody>
      </p:sp>
      <p:sp>
        <p:nvSpPr>
          <p:cNvPr id="7" name="Symbol zastępczy daty 6"/>
          <p:cNvSpPr>
            <a:spLocks noGrp="1"/>
          </p:cNvSpPr>
          <p:nvPr>
            <p:ph type="dt" sz="half" idx="10"/>
          </p:nvPr>
        </p:nvSpPr>
        <p:spPr/>
        <p:txBody>
          <a:bodyPr/>
          <a:lstStyle/>
          <a:p>
            <a:fld id="{8C61989B-0FC8-4162-BF8F-81379A986CBE}" type="datetimeFigureOut">
              <a:rPr lang="pl-PL" smtClean="0"/>
              <a:pPr/>
              <a:t>2015-02-05</a:t>
            </a:fld>
            <a:endParaRPr lang="pl-PL"/>
          </a:p>
        </p:txBody>
      </p:sp>
      <p:sp>
        <p:nvSpPr>
          <p:cNvPr id="8" name="Symbol zastępczy stopki 7"/>
          <p:cNvSpPr>
            <a:spLocks noGrp="1"/>
          </p:cNvSpPr>
          <p:nvPr>
            <p:ph type="ftr" sz="quarter" idx="11"/>
          </p:nvPr>
        </p:nvSpPr>
        <p:spPr>
          <a:xfrm>
            <a:off x="304800" y="6409944"/>
            <a:ext cx="3581400" cy="365760"/>
          </a:xfrm>
        </p:spPr>
        <p:txBody>
          <a:bodyPr/>
          <a:lstStyle/>
          <a:p>
            <a:endParaRPr lang="pl-PL"/>
          </a:p>
        </p:txBody>
      </p:sp>
      <p:sp>
        <p:nvSpPr>
          <p:cNvPr id="15" name="Łącznik prosty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Prostokąt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Symbol zastępczy zawartości 23"/>
          <p:cNvSpPr>
            <a:spLocks noGrp="1"/>
          </p:cNvSpPr>
          <p:nvPr>
            <p:ph sz="quarter" idx="2"/>
          </p:nvPr>
        </p:nvSpPr>
        <p:spPr>
          <a:xfrm>
            <a:off x="301752" y="2471383"/>
            <a:ext cx="4041648" cy="3818404"/>
          </a:xfrm>
        </p:spPr>
        <p:txBody>
          <a:body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26" name="Symbol zastępczy zawartości 25"/>
          <p:cNvSpPr>
            <a:spLocks noGrp="1"/>
          </p:cNvSpPr>
          <p:nvPr>
            <p:ph sz="quarter" idx="4"/>
          </p:nvPr>
        </p:nvSpPr>
        <p:spPr>
          <a:xfrm>
            <a:off x="4800600" y="2471383"/>
            <a:ext cx="4038600" cy="3822192"/>
          </a:xfrm>
        </p:spPr>
        <p:txBody>
          <a:body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25" name="Elipsa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Elipsa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ymbol zastępczy numeru slajdu 8"/>
          <p:cNvSpPr>
            <a:spLocks noGrp="1"/>
          </p:cNvSpPr>
          <p:nvPr>
            <p:ph type="sldNum" sz="quarter" idx="12"/>
          </p:nvPr>
        </p:nvSpPr>
        <p:spPr>
          <a:xfrm>
            <a:off x="4343400" y="1042416"/>
            <a:ext cx="457200" cy="441325"/>
          </a:xfrm>
        </p:spPr>
        <p:txBody>
          <a:bodyPr/>
          <a:lstStyle>
            <a:lvl1pPr algn="ctr">
              <a:defRPr/>
            </a:lvl1pPr>
          </a:lstStyle>
          <a:p>
            <a:fld id="{490E8664-0055-4D42-89D5-712095766E38}" type="slidenum">
              <a:rPr lang="pl-PL" smtClean="0"/>
              <a:pPr/>
              <a:t>‹#›</a:t>
            </a:fld>
            <a:endParaRPr lang="pl-PL"/>
          </a:p>
        </p:txBody>
      </p:sp>
      <p:sp>
        <p:nvSpPr>
          <p:cNvPr id="23" name="Tytuł 22"/>
          <p:cNvSpPr>
            <a:spLocks noGrp="1"/>
          </p:cNvSpPr>
          <p:nvPr>
            <p:ph type="title"/>
          </p:nvPr>
        </p:nvSpPr>
        <p:spPr/>
        <p:txBody>
          <a:bodyPr rtlCol="0" anchor="b" anchorCtr="0"/>
          <a:lstStyle/>
          <a:p>
            <a:r>
              <a:rPr kumimoji="0" lang="pl-PL" smtClean="0"/>
              <a:t>Kliknij, aby edytować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smtClean="0"/>
              <a:t>Kliknij, aby edytować styl</a:t>
            </a:r>
            <a:endParaRPr kumimoji="0" lang="en-US"/>
          </a:p>
        </p:txBody>
      </p:sp>
      <p:sp>
        <p:nvSpPr>
          <p:cNvPr id="3" name="Symbol zastępczy daty 2"/>
          <p:cNvSpPr>
            <a:spLocks noGrp="1"/>
          </p:cNvSpPr>
          <p:nvPr>
            <p:ph type="dt" sz="half" idx="10"/>
          </p:nvPr>
        </p:nvSpPr>
        <p:spPr/>
        <p:txBody>
          <a:bodyPr/>
          <a:lstStyle/>
          <a:p>
            <a:fld id="{8C61989B-0FC8-4162-BF8F-81379A986CBE}" type="datetimeFigureOut">
              <a:rPr lang="pl-PL" smtClean="0"/>
              <a:pPr/>
              <a:t>2015-02-05</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a:xfrm>
            <a:off x="4343400" y="1036020"/>
            <a:ext cx="457200" cy="441325"/>
          </a:xfrm>
        </p:spPr>
        <p:txBody>
          <a:bodyPr/>
          <a:lstStyle/>
          <a:p>
            <a:fld id="{490E8664-0055-4D42-89D5-712095766E38}"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usty">
    <p:spTree>
      <p:nvGrpSpPr>
        <p:cNvPr id="1" name=""/>
        <p:cNvGrpSpPr/>
        <p:nvPr/>
      </p:nvGrpSpPr>
      <p:grpSpPr>
        <a:xfrm>
          <a:off x="0" y="0"/>
          <a:ext cx="0" cy="0"/>
          <a:chOff x="0" y="0"/>
          <a:chExt cx="0" cy="0"/>
        </a:xfrm>
      </p:grpSpPr>
      <p:sp>
        <p:nvSpPr>
          <p:cNvPr id="7" name="Prostokąt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Prostokąt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Prostokąt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Prostokąt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Prostokąt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Prostokąt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Symbol zastępczy daty 1"/>
          <p:cNvSpPr>
            <a:spLocks noGrp="1"/>
          </p:cNvSpPr>
          <p:nvPr>
            <p:ph type="dt" sz="half" idx="10"/>
          </p:nvPr>
        </p:nvSpPr>
        <p:spPr/>
        <p:txBody>
          <a:bodyPr/>
          <a:lstStyle/>
          <a:p>
            <a:fld id="{8C61989B-0FC8-4162-BF8F-81379A986CBE}" type="datetimeFigureOut">
              <a:rPr lang="pl-PL" smtClean="0"/>
              <a:pPr/>
              <a:t>2015-02-05</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a:xfrm>
            <a:off x="4267200" y="6324600"/>
            <a:ext cx="609600" cy="441324"/>
          </a:xfrm>
        </p:spPr>
        <p:txBody>
          <a:bodyPr/>
          <a:lstStyle>
            <a:lvl1pPr>
              <a:defRPr>
                <a:solidFill>
                  <a:srgbClr val="FFFFFF"/>
                </a:solidFill>
              </a:defRPr>
            </a:lvl1pPr>
          </a:lstStyle>
          <a:p>
            <a:fld id="{490E8664-0055-4D42-89D5-712095766E38}"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bg>
      <p:bgRef idx="1001">
        <a:schemeClr val="bg1"/>
      </p:bgRef>
    </p:bg>
    <p:spTree>
      <p:nvGrpSpPr>
        <p:cNvPr id="1" name=""/>
        <p:cNvGrpSpPr/>
        <p:nvPr/>
      </p:nvGrpSpPr>
      <p:grpSpPr>
        <a:xfrm>
          <a:off x="0" y="0"/>
          <a:ext cx="0" cy="0"/>
          <a:chOff x="0" y="0"/>
          <a:chExt cx="0" cy="0"/>
        </a:xfrm>
      </p:grpSpPr>
      <p:sp>
        <p:nvSpPr>
          <p:cNvPr id="19" name="Prostokąt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Prostokąt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Prostokąt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Prostokąt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Prostokąt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Prostokąt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ytuł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pl-PL" smtClean="0"/>
              <a:t>Kliknij, aby edytować styl</a:t>
            </a:r>
            <a:endParaRPr kumimoji="0" lang="en-US"/>
          </a:p>
        </p:txBody>
      </p:sp>
      <p:sp>
        <p:nvSpPr>
          <p:cNvPr id="3" name="Symbol zastępczy tekstu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pl-PL" smtClean="0"/>
              <a:t>Kliknij, aby edytować style wzorca tekstu</a:t>
            </a:r>
          </a:p>
        </p:txBody>
      </p:sp>
      <p:sp>
        <p:nvSpPr>
          <p:cNvPr id="8" name="Prostokąt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Łącznik prosty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Symbol zastępczy zawartości 19"/>
          <p:cNvSpPr>
            <a:spLocks noGrp="1"/>
          </p:cNvSpPr>
          <p:nvPr>
            <p:ph sz="quarter" idx="1"/>
          </p:nvPr>
        </p:nvSpPr>
        <p:spPr>
          <a:xfrm>
            <a:off x="3124200" y="685800"/>
            <a:ext cx="5638800" cy="5410200"/>
          </a:xfrm>
        </p:spPr>
        <p:txBody>
          <a:bodyPr/>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10" name="Elipsa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Elipsa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ymbol zastępczy numeru slajdu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490E8664-0055-4D42-89D5-712095766E38}" type="slidenum">
              <a:rPr lang="pl-PL" smtClean="0"/>
              <a:pPr/>
              <a:t>‹#›</a:t>
            </a:fld>
            <a:endParaRPr lang="pl-PL"/>
          </a:p>
        </p:txBody>
      </p:sp>
      <p:sp>
        <p:nvSpPr>
          <p:cNvPr id="21" name="Prostokąt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ymbol zastępczy daty 4"/>
          <p:cNvSpPr>
            <a:spLocks noGrp="1"/>
          </p:cNvSpPr>
          <p:nvPr>
            <p:ph type="dt" sz="half" idx="10"/>
          </p:nvPr>
        </p:nvSpPr>
        <p:spPr/>
        <p:txBody>
          <a:bodyPr/>
          <a:lstStyle/>
          <a:p>
            <a:fld id="{8C61989B-0FC8-4162-BF8F-81379A986CBE}" type="datetimeFigureOut">
              <a:rPr lang="pl-PL" smtClean="0"/>
              <a:pPr/>
              <a:t>2015-02-05</a:t>
            </a:fld>
            <a:endParaRPr lang="pl-PL"/>
          </a:p>
        </p:txBody>
      </p:sp>
      <p:sp>
        <p:nvSpPr>
          <p:cNvPr id="6" name="Symbol zastępczy stopki 5"/>
          <p:cNvSpPr>
            <a:spLocks noGrp="1"/>
          </p:cNvSpPr>
          <p:nvPr>
            <p:ph type="ftr" sz="quarter" idx="11"/>
          </p:nvPr>
        </p:nvSpPr>
        <p:spPr>
          <a:xfrm>
            <a:off x="301752" y="6410848"/>
            <a:ext cx="3383280" cy="365760"/>
          </a:xfrm>
        </p:spPr>
        <p:txBody>
          <a:bodyPr/>
          <a:lstStyle/>
          <a:p>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spTree>
      <p:nvGrpSpPr>
        <p:cNvPr id="1" name=""/>
        <p:cNvGrpSpPr/>
        <p:nvPr/>
      </p:nvGrpSpPr>
      <p:grpSpPr>
        <a:xfrm>
          <a:off x="0" y="0"/>
          <a:ext cx="0" cy="0"/>
          <a:chOff x="0" y="0"/>
          <a:chExt cx="0" cy="0"/>
        </a:xfrm>
      </p:grpSpPr>
      <p:sp>
        <p:nvSpPr>
          <p:cNvPr id="21" name="Łącznik prosty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Prostokąt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Prostokąt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Prostokąt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Prostokąt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Prostokąt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Prostokąt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Prostokąt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Elipsa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Elipsa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ymbol zastępczy numeru slajdu 6"/>
          <p:cNvSpPr>
            <a:spLocks noGrp="1"/>
          </p:cNvSpPr>
          <p:nvPr>
            <p:ph type="sldNum" sz="quarter" idx="12"/>
          </p:nvPr>
        </p:nvSpPr>
        <p:spPr>
          <a:xfrm>
            <a:off x="1371600" y="312738"/>
            <a:ext cx="457200" cy="441325"/>
          </a:xfrm>
        </p:spPr>
        <p:txBody>
          <a:bodyPr/>
          <a:lstStyle/>
          <a:p>
            <a:fld id="{490E8664-0055-4D42-89D5-712095766E38}" type="slidenum">
              <a:rPr lang="pl-PL" smtClean="0"/>
              <a:pPr/>
              <a:t>‹#›</a:t>
            </a:fld>
            <a:endParaRPr lang="pl-PL"/>
          </a:p>
        </p:txBody>
      </p:sp>
      <p:sp>
        <p:nvSpPr>
          <p:cNvPr id="2" name="Tytuł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pl-PL" smtClean="0"/>
              <a:t>Kliknij, aby edytować styl</a:t>
            </a:r>
            <a:endParaRPr kumimoji="0" lang="en-US"/>
          </a:p>
        </p:txBody>
      </p:sp>
      <p:sp>
        <p:nvSpPr>
          <p:cNvPr id="3" name="Symbol zastępczy obrazu 2"/>
          <p:cNvSpPr>
            <a:spLocks noGrp="1"/>
          </p:cNvSpPr>
          <p:nvPr>
            <p:ph type="pic" idx="1"/>
          </p:nvPr>
        </p:nvSpPr>
        <p:spPr>
          <a:xfrm>
            <a:off x="3000375" y="609600"/>
            <a:ext cx="5867400" cy="4267200"/>
          </a:xfrm>
        </p:spPr>
        <p:txBody>
          <a:bodyPr/>
          <a:lstStyle>
            <a:lvl1pPr marL="0" indent="0">
              <a:buNone/>
              <a:defRPr sz="3200"/>
            </a:lvl1pPr>
          </a:lstStyle>
          <a:p>
            <a:r>
              <a:rPr kumimoji="0" lang="pl-PL" smtClean="0"/>
              <a:t>Kliknij ikonę, aby dodać obraz</a:t>
            </a:r>
            <a:endParaRPr kumimoji="0" lang="en-US" dirty="0"/>
          </a:p>
        </p:txBody>
      </p:sp>
      <p:sp>
        <p:nvSpPr>
          <p:cNvPr id="4" name="Symbol zastępczy tekstu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pl-PL" smtClean="0"/>
              <a:t>Kliknij, aby edytować style wzorca tekstu</a:t>
            </a:r>
          </a:p>
        </p:txBody>
      </p:sp>
      <p:sp>
        <p:nvSpPr>
          <p:cNvPr id="22" name="Prostokąt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ymbol zastępczy daty 4"/>
          <p:cNvSpPr>
            <a:spLocks noGrp="1"/>
          </p:cNvSpPr>
          <p:nvPr>
            <p:ph type="dt" sz="half" idx="10"/>
          </p:nvPr>
        </p:nvSpPr>
        <p:spPr>
          <a:xfrm>
            <a:off x="5788152" y="6404984"/>
            <a:ext cx="3044952" cy="365760"/>
          </a:xfrm>
        </p:spPr>
        <p:txBody>
          <a:bodyPr/>
          <a:lstStyle/>
          <a:p>
            <a:fld id="{8C61989B-0FC8-4162-BF8F-81379A986CBE}" type="datetimeFigureOut">
              <a:rPr lang="pl-PL" smtClean="0"/>
              <a:pPr/>
              <a:t>2015-02-05</a:t>
            </a:fld>
            <a:endParaRPr lang="pl-PL"/>
          </a:p>
        </p:txBody>
      </p:sp>
      <p:sp>
        <p:nvSpPr>
          <p:cNvPr id="6" name="Symbol zastępczy stopki 5"/>
          <p:cNvSpPr>
            <a:spLocks noGrp="1"/>
          </p:cNvSpPr>
          <p:nvPr>
            <p:ph type="ftr" sz="quarter" idx="11"/>
          </p:nvPr>
        </p:nvSpPr>
        <p:spPr>
          <a:xfrm>
            <a:off x="301752" y="6410848"/>
            <a:ext cx="3584448" cy="365760"/>
          </a:xfrm>
        </p:spPr>
        <p:txBody>
          <a:bodyPr/>
          <a:lstStyle/>
          <a:p>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bg>
      <p:bgRef idx="1001">
        <a:schemeClr val="bg2"/>
      </p:bgRef>
    </p:bg>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p:txBody>
          <a:bodyPr vert="eaVer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p>
            <a:fld id="{8C61989B-0FC8-4162-BF8F-81379A986CBE}" type="datetimeFigureOut">
              <a:rPr lang="pl-PL" smtClean="0"/>
              <a:pPr/>
              <a:t>2015-02-05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490E8664-0055-4D42-89D5-712095766E38}"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ytuł pionowy i tekst">
    <p:bg>
      <p:bgRef idx="1001">
        <a:schemeClr val="bg2"/>
      </p:bgRef>
    </p:bg>
    <p:spTree>
      <p:nvGrpSpPr>
        <p:cNvPr id="1" name=""/>
        <p:cNvGrpSpPr/>
        <p:nvPr/>
      </p:nvGrpSpPr>
      <p:grpSpPr>
        <a:xfrm>
          <a:off x="0" y="0"/>
          <a:ext cx="0" cy="0"/>
          <a:chOff x="0" y="0"/>
          <a:chExt cx="0" cy="0"/>
        </a:xfrm>
      </p:grpSpPr>
      <p:sp>
        <p:nvSpPr>
          <p:cNvPr id="7" name="Prostokąt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Prostokąt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Prostokąt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Prostokąt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Prostokąt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Prostokąt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Łącznik prosty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Elipsa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Elipsa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ymbol zastępczy numeru slajdu 5"/>
          <p:cNvSpPr>
            <a:spLocks noGrp="1"/>
          </p:cNvSpPr>
          <p:nvPr>
            <p:ph type="sldNum" sz="quarter" idx="12"/>
          </p:nvPr>
        </p:nvSpPr>
        <p:spPr>
          <a:xfrm>
            <a:off x="6915912" y="3009901"/>
            <a:ext cx="457200" cy="441325"/>
          </a:xfrm>
        </p:spPr>
        <p:txBody>
          <a:bodyPr/>
          <a:lstStyle/>
          <a:p>
            <a:fld id="{490E8664-0055-4D42-89D5-712095766E38}" type="slidenum">
              <a:rPr lang="pl-PL" smtClean="0"/>
              <a:pPr/>
              <a:t>‹#›</a:t>
            </a:fld>
            <a:endParaRPr lang="pl-PL"/>
          </a:p>
        </p:txBody>
      </p:sp>
      <p:sp>
        <p:nvSpPr>
          <p:cNvPr id="3" name="Symbol zastępczy tytułu pionowego 2"/>
          <p:cNvSpPr>
            <a:spLocks noGrp="1"/>
          </p:cNvSpPr>
          <p:nvPr>
            <p:ph type="body" orient="vert" idx="1"/>
          </p:nvPr>
        </p:nvSpPr>
        <p:spPr>
          <a:xfrm>
            <a:off x="304800" y="304800"/>
            <a:ext cx="6553200" cy="5821366"/>
          </a:xfrm>
        </p:spPr>
        <p:txBody>
          <a:bodyPr vert="eaVer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p>
            <a:fld id="{8C61989B-0FC8-4162-BF8F-81379A986CBE}" type="datetimeFigureOut">
              <a:rPr lang="pl-PL" smtClean="0"/>
              <a:pPr/>
              <a:t>2015-02-05</a:t>
            </a:fld>
            <a:endParaRPr lang="pl-PL"/>
          </a:p>
        </p:txBody>
      </p:sp>
      <p:sp>
        <p:nvSpPr>
          <p:cNvPr id="5" name="Symbol zastępczy stopki 4"/>
          <p:cNvSpPr>
            <a:spLocks noGrp="1"/>
          </p:cNvSpPr>
          <p:nvPr>
            <p:ph type="ftr" sz="quarter" idx="11"/>
          </p:nvPr>
        </p:nvSpPr>
        <p:spPr/>
        <p:txBody>
          <a:bodyPr/>
          <a:lstStyle/>
          <a:p>
            <a:endParaRPr lang="pl-PL"/>
          </a:p>
        </p:txBody>
      </p:sp>
      <p:sp>
        <p:nvSpPr>
          <p:cNvPr id="2" name="Tytuł pionowy 1"/>
          <p:cNvSpPr>
            <a:spLocks noGrp="1"/>
          </p:cNvSpPr>
          <p:nvPr>
            <p:ph type="title" orient="vert"/>
          </p:nvPr>
        </p:nvSpPr>
        <p:spPr>
          <a:xfrm>
            <a:off x="7391400" y="304801"/>
            <a:ext cx="1447800" cy="5851525"/>
          </a:xfrm>
        </p:spPr>
        <p:txBody>
          <a:bodyPr vert="eaVert"/>
          <a:lstStyle/>
          <a:p>
            <a:r>
              <a:rPr kumimoji="0" lang="pl-PL" smtClean="0"/>
              <a:t>Kliknij, aby edytować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Prostokąt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Prostokąt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Prostokąt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Prostokąt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Prostokąt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Symbol zastępczy daty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8C61989B-0FC8-4162-BF8F-81379A986CBE}" type="datetimeFigureOut">
              <a:rPr lang="pl-PL" smtClean="0"/>
              <a:pPr/>
              <a:t>2015-02-05</a:t>
            </a:fld>
            <a:endParaRPr lang="pl-PL"/>
          </a:p>
        </p:txBody>
      </p:sp>
      <p:sp>
        <p:nvSpPr>
          <p:cNvPr id="3" name="Symbol zastępczy stopki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pl-PL"/>
          </a:p>
        </p:txBody>
      </p:sp>
      <p:sp>
        <p:nvSpPr>
          <p:cNvPr id="8" name="Prostokąt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Łącznik prosty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Elipsa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Elipsa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ymbol zastępczy numeru slajdu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490E8664-0055-4D42-89D5-712095766E38}" type="slidenum">
              <a:rPr lang="pl-PL" smtClean="0"/>
              <a:pPr/>
              <a:t>‹#›</a:t>
            </a:fld>
            <a:endParaRPr lang="pl-PL"/>
          </a:p>
        </p:txBody>
      </p:sp>
      <p:sp>
        <p:nvSpPr>
          <p:cNvPr id="22" name="Symbol zastępczy tytułu 21"/>
          <p:cNvSpPr>
            <a:spLocks noGrp="1"/>
          </p:cNvSpPr>
          <p:nvPr>
            <p:ph type="title"/>
          </p:nvPr>
        </p:nvSpPr>
        <p:spPr>
          <a:xfrm>
            <a:off x="301752" y="228600"/>
            <a:ext cx="8534400" cy="758952"/>
          </a:xfrm>
          <a:prstGeom prst="rect">
            <a:avLst/>
          </a:prstGeom>
        </p:spPr>
        <p:txBody>
          <a:bodyPr vert="horz" anchor="b">
            <a:normAutofit/>
          </a:bodyPr>
          <a:lstStyle/>
          <a:p>
            <a:r>
              <a:rPr kumimoji="0" lang="pl-PL" smtClean="0"/>
              <a:t>Kliknij, aby edytować styl</a:t>
            </a:r>
            <a:endParaRPr kumimoji="0" lang="en-US"/>
          </a:p>
        </p:txBody>
      </p:sp>
      <p:sp>
        <p:nvSpPr>
          <p:cNvPr id="13" name="Symbol zastępczy tekstu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pl-PL" smtClean="0"/>
              <a:t>Kliknij, aby edytować style wzorca tekstu</a:t>
            </a:r>
          </a:p>
          <a:p>
            <a:pPr lvl="1" eaLnBrk="1" latinLnBrk="0" hangingPunct="1"/>
            <a:r>
              <a:rPr kumimoji="0" lang="pl-PL" smtClean="0"/>
              <a:t>Drugi poziom</a:t>
            </a:r>
          </a:p>
          <a:p>
            <a:pPr lvl="2" eaLnBrk="1" latinLnBrk="0" hangingPunct="1"/>
            <a:r>
              <a:rPr kumimoji="0" lang="pl-PL" smtClean="0"/>
              <a:t>Trzeci poziom</a:t>
            </a:r>
          </a:p>
          <a:p>
            <a:pPr lvl="3" eaLnBrk="1" latinLnBrk="0" hangingPunct="1"/>
            <a:r>
              <a:rPr kumimoji="0" lang="pl-PL" smtClean="0"/>
              <a:t>Czwarty poziom</a:t>
            </a:r>
          </a:p>
          <a:p>
            <a:pPr lvl="4" eaLnBrk="1" latinLnBrk="0" hangingPunct="1"/>
            <a:r>
              <a:rPr kumimoji="0" lang="pl-PL" smtClean="0"/>
              <a:t>Piąty poziom</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tytuł 2"/>
          <p:cNvSpPr>
            <a:spLocks noGrp="1"/>
          </p:cNvSpPr>
          <p:nvPr>
            <p:ph type="subTitle" idx="1"/>
          </p:nvPr>
        </p:nvSpPr>
        <p:spPr/>
        <p:txBody>
          <a:bodyPr/>
          <a:lstStyle/>
          <a:p>
            <a:r>
              <a:rPr lang="pl-PL" i="1" dirty="0" smtClean="0"/>
              <a:t>Stanisława </a:t>
            </a:r>
            <a:r>
              <a:rPr lang="pl-PL" i="1" dirty="0" err="1" smtClean="0"/>
              <a:t>Steuden</a:t>
            </a:r>
            <a:endParaRPr lang="pl-PL" dirty="0" smtClean="0"/>
          </a:p>
          <a:p>
            <a:r>
              <a:rPr lang="pl-PL" i="1" dirty="0" smtClean="0"/>
              <a:t>Lublin</a:t>
            </a:r>
            <a:endParaRPr lang="pl-PL" dirty="0" smtClean="0"/>
          </a:p>
          <a:p>
            <a:endParaRPr lang="pl-PL" dirty="0"/>
          </a:p>
        </p:txBody>
      </p:sp>
      <p:sp>
        <p:nvSpPr>
          <p:cNvPr id="2" name="Tytuł 1"/>
          <p:cNvSpPr>
            <a:spLocks noGrp="1"/>
          </p:cNvSpPr>
          <p:nvPr>
            <p:ph type="ctrTitle"/>
          </p:nvPr>
        </p:nvSpPr>
        <p:spPr>
          <a:xfrm>
            <a:off x="685800" y="381000"/>
            <a:ext cx="7772400" cy="5424264"/>
          </a:xfrm>
        </p:spPr>
        <p:txBody>
          <a:bodyPr>
            <a:normAutofit/>
          </a:bodyPr>
          <a:lstStyle/>
          <a:p>
            <a:r>
              <a:rPr lang="pl-PL" dirty="0" smtClean="0"/>
              <a:t>OSOBOWOŚCIOWE UWARUNKOWANIA NIEPOWODZENIA W MAŁŻEŃSTWIE</a:t>
            </a:r>
            <a:br>
              <a:rPr lang="pl-PL" dirty="0" smtClean="0"/>
            </a:br>
            <a:r>
              <a:rPr lang="pl-PL" dirty="0" smtClean="0"/>
              <a:t>wg </a:t>
            </a:r>
            <a:r>
              <a:rPr lang="pl-PL" b="1" i="1" dirty="0" smtClean="0"/>
              <a:t>Stanisława </a:t>
            </a:r>
            <a:r>
              <a:rPr lang="pl-PL" b="1" i="1" dirty="0" err="1" smtClean="0"/>
              <a:t>Steuden</a:t>
            </a:r>
            <a:r>
              <a:rPr lang="pl-PL" dirty="0" smtClean="0"/>
              <a:t/>
            </a:r>
            <a:br>
              <a:rPr lang="pl-PL" dirty="0" smtClean="0"/>
            </a:br>
            <a:r>
              <a:rPr lang="pl-PL" i="1" dirty="0" smtClean="0"/>
              <a:t>Lublin</a:t>
            </a:r>
            <a:r>
              <a:rPr lang="pl-PL" dirty="0" smtClean="0"/>
              <a:t/>
            </a:r>
            <a:br>
              <a:rPr lang="pl-PL" dirty="0" smtClean="0"/>
            </a:br>
            <a:endParaRPr lang="pl-P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611560" y="260648"/>
            <a:ext cx="7992888" cy="5262979"/>
          </a:xfrm>
          <a:prstGeom prst="rect">
            <a:avLst/>
          </a:prstGeom>
        </p:spPr>
        <p:txBody>
          <a:bodyPr wrap="square">
            <a:spAutoFit/>
          </a:bodyPr>
          <a:lstStyle/>
          <a:p>
            <a:r>
              <a:rPr lang="pl-PL" sz="2800" dirty="0"/>
              <a:t>Obecnie często </a:t>
            </a:r>
            <a:r>
              <a:rPr lang="pl-PL" sz="2800" dirty="0" smtClean="0"/>
              <a:t>obserwuje </a:t>
            </a:r>
            <a:r>
              <a:rPr lang="pl-PL" sz="2800" dirty="0"/>
              <a:t>się zmianę </a:t>
            </a:r>
            <a:r>
              <a:rPr lang="pl-PL" sz="2800" dirty="0" smtClean="0"/>
              <a:t>dotychczasowych,  </a:t>
            </a:r>
            <a:r>
              <a:rPr lang="pl-PL" sz="2800" dirty="0"/>
              <a:t>pełnionych ról społecznych i zawodowych; nie są rzadkością sytuacje, w których </a:t>
            </a:r>
            <a:r>
              <a:rPr lang="pl-PL" sz="2800" dirty="0">
                <a:solidFill>
                  <a:srgbClr val="00B050"/>
                </a:solidFill>
              </a:rPr>
              <a:t>kobieta zajmuje się zabezpieczeniem </a:t>
            </a:r>
            <a:r>
              <a:rPr lang="pl-PL" sz="2800" dirty="0" smtClean="0">
                <a:solidFill>
                  <a:srgbClr val="00B050"/>
                </a:solidFill>
              </a:rPr>
              <a:t>materialnym </a:t>
            </a:r>
            <a:r>
              <a:rPr lang="pl-PL" sz="2800" dirty="0">
                <a:solidFill>
                  <a:srgbClr val="00B050"/>
                </a:solidFill>
              </a:rPr>
              <a:t>rodziny</a:t>
            </a:r>
            <a:r>
              <a:rPr lang="pl-PL" sz="2800" dirty="0"/>
              <a:t>, natomiast </a:t>
            </a:r>
            <a:r>
              <a:rPr lang="pl-PL" sz="2800" u="sng" dirty="0"/>
              <a:t>mężczyzna podejmuje się funkcji </a:t>
            </a:r>
            <a:r>
              <a:rPr lang="pl-PL" sz="2800" u="sng" dirty="0" err="1"/>
              <a:t>opiekuńczo-wycho-wawczych</a:t>
            </a:r>
            <a:r>
              <a:rPr lang="pl-PL" sz="2800" u="sng" dirty="0"/>
              <a:t> nad potomstwem</a:t>
            </a:r>
            <a:r>
              <a:rPr lang="pl-PL" sz="2800" dirty="0"/>
              <a:t>, niekiedy korzysta z urlopu wychowawczego. </a:t>
            </a:r>
            <a:r>
              <a:rPr lang="pl-PL" sz="2800" dirty="0" smtClean="0"/>
              <a:t>Powyższe </a:t>
            </a:r>
            <a:r>
              <a:rPr lang="pl-PL" sz="2800" dirty="0"/>
              <a:t>przemiany, choć nie należące do patologicznych, w konsekwencji </a:t>
            </a:r>
            <a:r>
              <a:rPr lang="pl-PL" sz="2800" dirty="0" smtClean="0"/>
              <a:t>spowodowały </a:t>
            </a:r>
            <a:r>
              <a:rPr lang="pl-PL" sz="2800" dirty="0"/>
              <a:t>pojawienie się nowych problemów i </a:t>
            </a:r>
            <a:r>
              <a:rPr lang="pl-PL" sz="2800" dirty="0" smtClean="0"/>
              <a:t>trudności</a:t>
            </a:r>
          </a:p>
          <a:p>
            <a:r>
              <a:rPr lang="pl-PL" sz="2800" dirty="0" smtClean="0">
                <a:solidFill>
                  <a:srgbClr val="C00000"/>
                </a:solidFill>
              </a:rPr>
              <a:t>Zmiana ról (1)</a:t>
            </a:r>
            <a:endParaRPr lang="pl-PL" sz="2800" dirty="0">
              <a:solidFill>
                <a:srgbClr val="C0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95536" y="332656"/>
            <a:ext cx="8534400" cy="1800200"/>
          </a:xfrm>
        </p:spPr>
        <p:txBody>
          <a:bodyPr>
            <a:normAutofit/>
          </a:bodyPr>
          <a:lstStyle/>
          <a:p>
            <a:r>
              <a:rPr lang="pl-PL" dirty="0" smtClean="0">
                <a:solidFill>
                  <a:schemeClr val="tx1"/>
                </a:solidFill>
              </a:rPr>
              <a:t>Te problemy F. Adamski sprowadza do trzech grup czynników</a:t>
            </a:r>
            <a:r>
              <a:rPr lang="pl-PL" baseline="30000" dirty="0" smtClean="0">
                <a:solidFill>
                  <a:schemeClr val="tx1"/>
                </a:solidFill>
              </a:rPr>
              <a:t>1</a:t>
            </a:r>
            <a:r>
              <a:rPr lang="pl-PL" dirty="0" smtClean="0">
                <a:solidFill>
                  <a:schemeClr val="tx1"/>
                </a:solidFill>
              </a:rPr>
              <a:t>:</a:t>
            </a:r>
            <a:r>
              <a:rPr lang="pl-PL" dirty="0" smtClean="0"/>
              <a:t/>
            </a:r>
            <a:br>
              <a:rPr lang="pl-PL" dirty="0" smtClean="0"/>
            </a:br>
            <a:endParaRPr lang="pl-PL" dirty="0"/>
          </a:p>
        </p:txBody>
      </p:sp>
      <p:sp>
        <p:nvSpPr>
          <p:cNvPr id="3" name="Prostokąt 2"/>
          <p:cNvSpPr/>
          <p:nvPr/>
        </p:nvSpPr>
        <p:spPr>
          <a:xfrm>
            <a:off x="467544" y="1628800"/>
            <a:ext cx="8352928" cy="3970318"/>
          </a:xfrm>
          <a:prstGeom prst="rect">
            <a:avLst/>
          </a:prstGeom>
        </p:spPr>
        <p:txBody>
          <a:bodyPr wrap="square">
            <a:spAutoFit/>
          </a:bodyPr>
          <a:lstStyle/>
          <a:p>
            <a:pPr lvl="0">
              <a:buFont typeface="Wingdings" pitchFamily="2" charset="2"/>
              <a:buChar char="v"/>
            </a:pPr>
            <a:r>
              <a:rPr lang="pl-PL" sz="2800" dirty="0" smtClean="0">
                <a:solidFill>
                  <a:srgbClr val="FF0000"/>
                </a:solidFill>
              </a:rPr>
              <a:t>oparcie </a:t>
            </a:r>
            <a:r>
              <a:rPr lang="pl-PL" sz="2800" dirty="0">
                <a:solidFill>
                  <a:srgbClr val="FF0000"/>
                </a:solidFill>
              </a:rPr>
              <a:t>się małżeństwa na więzi podmiotowej, a w konsekwencji </a:t>
            </a:r>
            <a:r>
              <a:rPr lang="pl-PL" sz="2800" dirty="0" smtClean="0">
                <a:solidFill>
                  <a:srgbClr val="FF0000"/>
                </a:solidFill>
              </a:rPr>
              <a:t>uzależnienie </a:t>
            </a:r>
            <a:r>
              <a:rPr lang="pl-PL" sz="2800" dirty="0">
                <a:solidFill>
                  <a:srgbClr val="FF0000"/>
                </a:solidFill>
              </a:rPr>
              <a:t>jego trwałości od charakteru i osobistych cech partnerów;</a:t>
            </a:r>
          </a:p>
          <a:p>
            <a:pPr lvl="0">
              <a:buFont typeface="Wingdings" pitchFamily="2" charset="2"/>
              <a:buChar char="v"/>
            </a:pPr>
            <a:r>
              <a:rPr lang="pl-PL" sz="2800" dirty="0"/>
              <a:t>sprzeczność między utrzymującymi się poglądami na temat roli żony i męża w związku małżeńskim a faktycznymi w chwili obecnej wymaganiami;</a:t>
            </a:r>
          </a:p>
          <a:p>
            <a:pPr lvl="0">
              <a:buFont typeface="Wingdings" pitchFamily="2" charset="2"/>
              <a:buChar char="v"/>
            </a:pPr>
            <a:r>
              <a:rPr lang="pl-PL" sz="2800" dirty="0">
                <a:solidFill>
                  <a:srgbClr val="00B050"/>
                </a:solidFill>
              </a:rPr>
              <a:t>rozbieżność stanowisk między prawem cywilnym a kościelnym w </a:t>
            </a:r>
            <a:r>
              <a:rPr lang="pl-PL" sz="2800" dirty="0" smtClean="0">
                <a:solidFill>
                  <a:srgbClr val="00B050"/>
                </a:solidFill>
              </a:rPr>
              <a:t>odniesieniu </a:t>
            </a:r>
            <a:r>
              <a:rPr lang="pl-PL" sz="2800" dirty="0">
                <a:solidFill>
                  <a:srgbClr val="00B050"/>
                </a:solidFill>
              </a:rPr>
              <a:t>do nierozerwalności małżeństwa i planowania rodziny.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01752" y="228600"/>
            <a:ext cx="8534400" cy="1616224"/>
          </a:xfrm>
        </p:spPr>
        <p:txBody>
          <a:bodyPr>
            <a:normAutofit/>
          </a:bodyPr>
          <a:lstStyle/>
          <a:p>
            <a:r>
              <a:rPr lang="pl-PL" dirty="0" smtClean="0">
                <a:solidFill>
                  <a:schemeClr val="tx1"/>
                </a:solidFill>
              </a:rPr>
              <a:t>Nawiązując do psychologii społecznej, można łatwo zauważyć, że</a:t>
            </a:r>
            <a:r>
              <a:rPr lang="pl-PL" dirty="0" smtClean="0"/>
              <a:t/>
            </a:r>
            <a:br>
              <a:rPr lang="pl-PL" dirty="0" smtClean="0"/>
            </a:br>
            <a:endParaRPr lang="pl-PL" dirty="0"/>
          </a:p>
        </p:txBody>
      </p:sp>
      <p:sp>
        <p:nvSpPr>
          <p:cNvPr id="3" name="Prostokąt 2"/>
          <p:cNvSpPr/>
          <p:nvPr/>
        </p:nvSpPr>
        <p:spPr>
          <a:xfrm>
            <a:off x="395536" y="1412776"/>
            <a:ext cx="8424936" cy="1477328"/>
          </a:xfrm>
          <a:prstGeom prst="rect">
            <a:avLst/>
          </a:prstGeom>
        </p:spPr>
        <p:txBody>
          <a:bodyPr wrap="square">
            <a:spAutoFit/>
          </a:bodyPr>
          <a:lstStyle/>
          <a:p>
            <a:r>
              <a:rPr lang="pl-PL" sz="2400" dirty="0">
                <a:solidFill>
                  <a:srgbClr val="00B050"/>
                </a:solidFill>
              </a:rPr>
              <a:t>czynnikiem decydującym o powodzeniu nie jest przypadkowość działania, ale </a:t>
            </a:r>
            <a:r>
              <a:rPr lang="pl-PL" sz="2400" u="sng" dirty="0">
                <a:solidFill>
                  <a:srgbClr val="00B050"/>
                </a:solidFill>
              </a:rPr>
              <a:t>podporządkowanie pewnym nadrzędnym regułom</a:t>
            </a:r>
            <a:r>
              <a:rPr lang="pl-PL" u="sng" dirty="0"/>
              <a:t>. </a:t>
            </a:r>
            <a:endParaRPr lang="pl-PL" u="sng" dirty="0" smtClean="0"/>
          </a:p>
          <a:p>
            <a:endParaRPr lang="pl-PL" dirty="0"/>
          </a:p>
        </p:txBody>
      </p:sp>
      <p:sp>
        <p:nvSpPr>
          <p:cNvPr id="4" name="Prostokąt 3"/>
          <p:cNvSpPr/>
          <p:nvPr/>
        </p:nvSpPr>
        <p:spPr>
          <a:xfrm>
            <a:off x="467544" y="2852936"/>
            <a:ext cx="8352928" cy="3046988"/>
          </a:xfrm>
          <a:prstGeom prst="rect">
            <a:avLst/>
          </a:prstGeom>
        </p:spPr>
        <p:txBody>
          <a:bodyPr wrap="square">
            <a:spAutoFit/>
          </a:bodyPr>
          <a:lstStyle/>
          <a:p>
            <a:r>
              <a:rPr lang="pl-PL" sz="2400" u="sng" dirty="0"/>
              <a:t>Wpajanie młodzieży tez o </a:t>
            </a:r>
            <a:r>
              <a:rPr lang="pl-PL" sz="2400" u="sng" dirty="0" smtClean="0"/>
              <a:t>równouprawnieniu </a:t>
            </a:r>
            <a:r>
              <a:rPr lang="pl-PL" sz="2400" dirty="0"/>
              <a:t>w odniesieniu do wszystkich obszarów życia w małżeństwie, bez dookreślenia ról partnerów płynących z natury (przynależnych danej płci </a:t>
            </a:r>
            <a:r>
              <a:rPr lang="pl-PL" sz="2400" dirty="0" smtClean="0"/>
              <a:t>właśnie </a:t>
            </a:r>
            <a:r>
              <a:rPr lang="pl-PL" sz="2400" dirty="0"/>
              <a:t>z uwagi na jej właściwości, charakterystyczne dla niej cechy), może </a:t>
            </a:r>
            <a:r>
              <a:rPr lang="pl-PL" sz="2400" dirty="0" smtClean="0"/>
              <a:t>powodować </a:t>
            </a:r>
            <a:r>
              <a:rPr lang="pl-PL" sz="2400" dirty="0"/>
              <a:t>utrwalenie się błędnej opinii w tym zakresie, a w konsekwencji </a:t>
            </a:r>
            <a:r>
              <a:rPr lang="pl-PL" sz="2400" dirty="0" smtClean="0"/>
              <a:t>realizowania </a:t>
            </a:r>
            <a:r>
              <a:rPr lang="pl-PL" sz="2400" dirty="0"/>
              <a:t>takiego modelu małżeństwa, </a:t>
            </a:r>
            <a:r>
              <a:rPr lang="pl-PL" sz="2400" u="sng" dirty="0"/>
              <a:t>który jest skazany na niepowodzenie.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01752" y="228600"/>
            <a:ext cx="8534400" cy="1112168"/>
          </a:xfrm>
        </p:spPr>
        <p:txBody>
          <a:bodyPr>
            <a:normAutofit fontScale="90000"/>
          </a:bodyPr>
          <a:lstStyle/>
          <a:p>
            <a:r>
              <a:rPr lang="pl-PL" dirty="0" smtClean="0"/>
              <a:t> SAKRAMENTALNY WYMIAR MAŁŻEŃSTWA</a:t>
            </a:r>
            <a:br>
              <a:rPr lang="pl-PL" dirty="0" smtClean="0"/>
            </a:br>
            <a:endParaRPr lang="pl-PL" dirty="0"/>
          </a:p>
        </p:txBody>
      </p:sp>
      <p:sp>
        <p:nvSpPr>
          <p:cNvPr id="3" name="Symbol zastępczy zawartości 2"/>
          <p:cNvSpPr>
            <a:spLocks noGrp="1"/>
          </p:cNvSpPr>
          <p:nvPr>
            <p:ph sz="quarter" idx="1"/>
          </p:nvPr>
        </p:nvSpPr>
        <p:spPr/>
        <p:txBody>
          <a:bodyPr/>
          <a:lstStyle/>
          <a:p>
            <a:r>
              <a:rPr lang="pl-PL" dirty="0" smtClean="0"/>
              <a:t>Małżeństwo jest przymierzem, przez które mężczyzna i kobieta tworzą wspólnotę całego życia skierowaną ze swej natury ku dobru małżonków oraz zrodzeniu i wychowaniu potomstwa</a:t>
            </a:r>
            <a:r>
              <a:rPr lang="pl-PL" baseline="30000" dirty="0" smtClean="0"/>
              <a:t>2</a:t>
            </a:r>
            <a:r>
              <a:rPr lang="pl-PL" dirty="0" smtClean="0"/>
              <a:t>. Jest ono wspólnotą życia i miłości ma­jącą określone cele i wynikające z nich wzajemne zobowiązania; jest przymie­rzem, które nie narusza autonomii i godności indywidualnej, pozwala na wza­jemne doskonalenie się, zrozumienie, zaufanie i tolerancję. </a:t>
            </a:r>
            <a:endParaRPr lang="pl-PL"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476672"/>
            <a:ext cx="8503920" cy="5622376"/>
          </a:xfrm>
        </p:spPr>
        <p:txBody>
          <a:bodyPr>
            <a:normAutofit/>
          </a:bodyPr>
          <a:lstStyle/>
          <a:p>
            <a:r>
              <a:rPr lang="pl-PL" dirty="0" smtClean="0"/>
              <a:t>Z sakramentalności małżeństwa wynika jego dobrowolność, nierozerwalność i płodność. Dobrowolność małżeństwa wiąże się z faktem, iż człowiek podejmuje się przyjąć zobowiązania małżeńskie w sposób wolny, niczym nie skrępowany, a jednocześnie odpowiedzialny. Nierozerwalność związku małżeńskiego implikuje chęć wytrwania z drugą osobą niezależnie od rozwoju sytuacji, powstałego kryzysu, choroby i cierpienia. Płodność małżeństwa jest związana ze wzajemnym obdarowywaniem się miłością i przyjęciem potomstwa, a przez to przekazaniem życia drugiemu człowiekowi.</a:t>
            </a:r>
          </a:p>
          <a:p>
            <a:endParaRPr lang="pl-PL"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01752" y="228600"/>
            <a:ext cx="8534400" cy="968152"/>
          </a:xfrm>
        </p:spPr>
        <p:txBody>
          <a:bodyPr>
            <a:normAutofit fontScale="90000"/>
          </a:bodyPr>
          <a:lstStyle/>
          <a:p>
            <a:r>
              <a:rPr lang="pl-PL" dirty="0" smtClean="0"/>
              <a:t>ZNACZENIE OKRESU POPRZEDZAJĄCEGO ZAWARCIE MAŁŻEŃSTWA</a:t>
            </a:r>
            <a:endParaRPr lang="pl-PL" dirty="0"/>
          </a:p>
        </p:txBody>
      </p:sp>
      <p:sp>
        <p:nvSpPr>
          <p:cNvPr id="3" name="Symbol zastępczy zawartości 2"/>
          <p:cNvSpPr>
            <a:spLocks noGrp="1"/>
          </p:cNvSpPr>
          <p:nvPr>
            <p:ph sz="quarter" idx="1"/>
          </p:nvPr>
        </p:nvSpPr>
        <p:spPr/>
        <p:txBody>
          <a:bodyPr/>
          <a:lstStyle/>
          <a:p>
            <a:r>
              <a:rPr lang="pl-PL" dirty="0" smtClean="0"/>
              <a:t>W okresie poprzedzającym zawarcie małżeństwa wzajemnej fascynacji zewnętrznej najczęściej </a:t>
            </a:r>
            <a:r>
              <a:rPr lang="pl-PL" u="sng" dirty="0" smtClean="0"/>
              <a:t>nie towarzyszy refleksyjna ocena siebie, partnera, a tym bardziej istoty małżeństwa</a:t>
            </a:r>
          </a:p>
          <a:p>
            <a:r>
              <a:rPr lang="pl-PL" dirty="0" smtClean="0"/>
              <a:t>Koncepcja małżeństwa jest nacechowana </a:t>
            </a:r>
            <a:r>
              <a:rPr lang="pl-PL" u="sng" dirty="0" smtClean="0"/>
              <a:t>elementami wyobrażeniowymi, życzeniowymi.</a:t>
            </a:r>
          </a:p>
          <a:p>
            <a:r>
              <a:rPr lang="pl-PL" dirty="0" smtClean="0"/>
              <a:t>W przeszłości o wyborze partnera w dużym stopniu decydowały względy kulturowe, majątkowe, pochodzenie społeczne. </a:t>
            </a:r>
            <a:endParaRPr lang="pl-PL"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620688"/>
            <a:ext cx="8503920" cy="5478360"/>
          </a:xfrm>
        </p:spPr>
        <p:txBody>
          <a:bodyPr>
            <a:normAutofit/>
          </a:bodyPr>
          <a:lstStyle/>
          <a:p>
            <a:r>
              <a:rPr lang="pl-PL" dirty="0" smtClean="0"/>
              <a:t>Obecnie istotny nacisk jest </a:t>
            </a:r>
            <a:r>
              <a:rPr lang="pl-PL" u="sng" dirty="0" smtClean="0"/>
              <a:t>położony na świadomy i dobrowolny wybór partnera,</a:t>
            </a:r>
            <a:r>
              <a:rPr lang="pl-PL" dirty="0" smtClean="0"/>
              <a:t> ale należy podkreślić, że pojawiają się liczne i dotychczas nie znane ograniczenia. </a:t>
            </a:r>
            <a:r>
              <a:rPr lang="pl-PL" u="sng" dirty="0" smtClean="0"/>
              <a:t>Wymienić tu można różne środki masowego przekazu, które lansują określony model małżeństwa i rodziny, nierzadko patologiczny. </a:t>
            </a:r>
            <a:r>
              <a:rPr lang="pl-PL" dirty="0" smtClean="0"/>
              <a:t>Proponują specyficzny typ partnera, większą niezależność małżonków, a niekiedy rezygnację z podstawowych dla małżeństwa wartości, takich jak jego nierozerwalność i posiadanie potomstwa, zapominając jednocześnie o tym, jaki jest prawdziwy sens przymierza małżeńskiego</a:t>
            </a:r>
            <a:endParaRPr lang="pl-PL"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404664"/>
            <a:ext cx="8503920" cy="5694384"/>
          </a:xfrm>
        </p:spPr>
        <p:txBody>
          <a:bodyPr>
            <a:normAutofit lnSpcReduction="10000"/>
          </a:bodyPr>
          <a:lstStyle/>
          <a:p>
            <a:r>
              <a:rPr lang="pl-PL" dirty="0" smtClean="0"/>
              <a:t>K. Wojtyła w dramacie zatytułowanym </a:t>
            </a:r>
            <a:r>
              <a:rPr lang="pl-PL" i="1" dirty="0" smtClean="0"/>
              <a:t>Przed sklepem jubilera </a:t>
            </a:r>
            <a:r>
              <a:rPr lang="pl-PL" dirty="0" smtClean="0"/>
              <a:t>napisał tak: „Nie podejrzewają nawet tej potrzeby, bo </a:t>
            </a:r>
            <a:r>
              <a:rPr lang="pl-PL" u="sng" dirty="0" smtClean="0"/>
              <a:t>ich zaślepia nie tyle siła uczucia  ślepi są raczej przez brak pokory</a:t>
            </a:r>
            <a:r>
              <a:rPr lang="pl-PL" dirty="0" smtClean="0"/>
              <a:t>. Jest to brak pokory wobec tego, czym miłość być musi w swej prawdziwej istocie"</a:t>
            </a:r>
            <a:r>
              <a:rPr lang="pl-PL" baseline="30000" dirty="0" smtClean="0"/>
              <a:t>4</a:t>
            </a:r>
            <a:r>
              <a:rPr lang="pl-PL" dirty="0" smtClean="0"/>
              <a:t>. </a:t>
            </a:r>
          </a:p>
          <a:p>
            <a:r>
              <a:rPr lang="pl-PL" dirty="0" smtClean="0"/>
              <a:t>Wewnętrzna spoistość małżeństwa zależy od </a:t>
            </a:r>
            <a:r>
              <a:rPr lang="pl-PL" u="sng" dirty="0" smtClean="0"/>
              <a:t>wspólnie uznawanych norm i wartości</a:t>
            </a:r>
            <a:r>
              <a:rPr lang="pl-PL" dirty="0" smtClean="0"/>
              <a:t>. Tworzenie wspólnoty małżeńskiej przez kolejne lata życia nie jest łatwe, zwłaszcza w sytuacji uznawanych przez </a:t>
            </a:r>
            <a:r>
              <a:rPr lang="pl-PL" u="sng" dirty="0" smtClean="0"/>
              <a:t>partnerów odmiennych norm postępowania</a:t>
            </a:r>
            <a:r>
              <a:rPr lang="pl-PL" dirty="0" smtClean="0"/>
              <a:t>. </a:t>
            </a:r>
          </a:p>
          <a:p>
            <a:r>
              <a:rPr lang="pl-PL" dirty="0" smtClean="0"/>
              <a:t>Dla spójności małżeństwa jest ważne, </a:t>
            </a:r>
            <a:r>
              <a:rPr lang="pl-PL" u="sng" dirty="0" smtClean="0"/>
              <a:t>aby obie strony uznawały te same lub zbliżone wartości </a:t>
            </a:r>
            <a:r>
              <a:rPr lang="pl-PL" dirty="0" smtClean="0"/>
              <a:t>jeszcze w okresie poprzedzającym jego zawarcie. </a:t>
            </a:r>
            <a:endParaRPr lang="pl-PL"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p:txBody>
          <a:bodyPr/>
          <a:lstStyle/>
          <a:p>
            <a:r>
              <a:rPr lang="pl-PL" u="sng" dirty="0" smtClean="0">
                <a:solidFill>
                  <a:srgbClr val="FF0000"/>
                </a:solidFill>
              </a:rPr>
              <a:t>Brak odpowiedniości w zakresie systemu wartości</a:t>
            </a:r>
            <a:r>
              <a:rPr lang="pl-PL" dirty="0" smtClean="0"/>
              <a:t>, jak również </a:t>
            </a:r>
            <a:r>
              <a:rPr lang="pl-PL" u="sng" dirty="0" smtClean="0"/>
              <a:t>odmienność posiadanych wzorców</a:t>
            </a:r>
            <a:r>
              <a:rPr lang="pl-PL" dirty="0" smtClean="0"/>
              <a:t>, wymaga przepracowania i wzajemnego dostosowania w okresie narzeczeństwa, a następnie w pierwszych latach małżeństwa.</a:t>
            </a:r>
          </a:p>
          <a:p>
            <a:r>
              <a:rPr lang="pl-PL" dirty="0" smtClean="0"/>
              <a:t>Prawdopodobieństwo pozytywnych relacji w </a:t>
            </a:r>
            <a:r>
              <a:rPr lang="pl-PL" u="sng" dirty="0" smtClean="0"/>
              <a:t>małżeństwie wzrasta ze zmniejszaniem się różnicy </a:t>
            </a:r>
            <a:r>
              <a:rPr lang="pl-PL" dirty="0" smtClean="0"/>
              <a:t>pomiędzy małżonkami w zakresie wieku, wykształcenia, poziomu intelektualnego, cech osobowości, zainteresowań. </a:t>
            </a:r>
            <a:endParaRPr lang="pl-PL"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620688"/>
            <a:ext cx="8503920" cy="5478360"/>
          </a:xfrm>
        </p:spPr>
        <p:txBody>
          <a:bodyPr>
            <a:normAutofit fontScale="92500" lnSpcReduction="20000"/>
          </a:bodyPr>
          <a:lstStyle/>
          <a:p>
            <a:r>
              <a:rPr lang="pl-PL" dirty="0" smtClean="0"/>
              <a:t>Okres poprzedzający zawarcie małżeństwa powinien stanowić o wzajemnym poznaniu się partnerów w zakresie podstawowych elementów dotyczących środowiska pochodzenia partnera, jego odniesienia do własnej rodziny. </a:t>
            </a:r>
            <a:r>
              <a:rPr lang="pl-PL" u="sng" dirty="0" smtClean="0"/>
              <a:t>Pełne utożsamianie partnera z rodziną pochodzenia może się okazać równie uproszczone i zawodne, jak i niedocenianie czynników rodzinnych. </a:t>
            </a:r>
          </a:p>
          <a:p>
            <a:r>
              <a:rPr lang="pl-PL" u="sng" dirty="0" smtClean="0">
                <a:solidFill>
                  <a:srgbClr val="FF0000"/>
                </a:solidFill>
              </a:rPr>
              <a:t>Ku większej refleksji i ostrożności powinna skłaniać obecność elementów patologicznych w rodzinie. </a:t>
            </a:r>
            <a:r>
              <a:rPr lang="pl-PL" dirty="0" smtClean="0"/>
              <a:t>Wymienić tu można nietrwałość małżeństwa rodziców partnera, konsumpcyjny stosunek do życia, brak jasno nakreślonych wartości, alkoholizm, nieprzystosowanie społeczne, przestępczość. Trudna jest zwłaszcza sprawa właściwego rozeznania osobowości partnera, jego psychicznych właściwości, obejmujących sposób myślenia ……</a:t>
            </a:r>
            <a:endParaRPr lang="pl-PL" u="sng" dirty="0" smtClean="0"/>
          </a:p>
          <a:p>
            <a:endParaRPr lang="pl-PL" u="sng"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332656"/>
            <a:ext cx="8503920" cy="5766392"/>
          </a:xfrm>
        </p:spPr>
        <p:txBody>
          <a:bodyPr/>
          <a:lstStyle/>
          <a:p>
            <a:r>
              <a:rPr lang="pl-PL" dirty="0" smtClean="0"/>
              <a:t>samoocenę, preferencję wartości, stałość w podejmowaniu działań, konsekwencję w ich realizacji, przejawy życia uczuciowego, umiejętność kontroli własnych popędów, liczenie się z normami ogólnoludzkimi, zdolność do nawiązywania pełnego i głębokiego kontaktu z drugim człowiekiem, umiejętność pokonywania trudności, stopień samodzielności, poczucie odpowiedzialności.</a:t>
            </a:r>
          </a:p>
          <a:p>
            <a:r>
              <a:rPr lang="pl-PL" u="sng" dirty="0" smtClean="0">
                <a:solidFill>
                  <a:srgbClr val="FF0000"/>
                </a:solidFill>
              </a:rPr>
              <a:t>Ocenę refleksyjną partnera utrudnia </a:t>
            </a:r>
            <a:r>
              <a:rPr lang="pl-PL" dirty="0" smtClean="0"/>
              <a:t>to, co w języku potocznym bywa nazywane zakochaniem.</a:t>
            </a:r>
          </a:p>
          <a:p>
            <a:pPr>
              <a:buNone/>
            </a:pPr>
            <a:r>
              <a:rPr lang="pl-PL" dirty="0" smtClean="0"/>
              <a:t> </a:t>
            </a:r>
            <a:r>
              <a:rPr lang="pl-PL" u="sng" dirty="0" smtClean="0">
                <a:solidFill>
                  <a:srgbClr val="00B050"/>
                </a:solidFill>
              </a:rPr>
              <a:t>Jego istotą jest przewaga emocji nad rozwagą i krytyczną oceną siebie, partnera i sytuacji.</a:t>
            </a:r>
          </a:p>
          <a:p>
            <a:endParaRPr lang="pl-PL"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p:txBody>
          <a:bodyPr>
            <a:normAutofit fontScale="92500"/>
          </a:bodyPr>
          <a:lstStyle/>
          <a:p>
            <a:r>
              <a:rPr lang="pl-PL" dirty="0" smtClean="0"/>
              <a:t>Błędne jest bowiem przekonanie, iż u boku </a:t>
            </a:r>
            <a:r>
              <a:rPr lang="pl-PL" dirty="0" smtClean="0">
                <a:solidFill>
                  <a:srgbClr val="FF0000"/>
                </a:solidFill>
              </a:rPr>
              <a:t>ukochanej osoby problemy te przestaną istnieć</a:t>
            </a:r>
            <a:r>
              <a:rPr lang="pl-PL" dirty="0" smtClean="0"/>
              <a:t>, a przyszłość okaże się szczęśliwa.</a:t>
            </a:r>
          </a:p>
          <a:p>
            <a:r>
              <a:rPr lang="pl-PL" dirty="0" smtClean="0"/>
              <a:t>Przyczyn powyższych nieprawidłowości nie poszukuje się </a:t>
            </a:r>
            <a:r>
              <a:rPr lang="pl-PL" u="sng" dirty="0" smtClean="0"/>
              <a:t>w partnerze, ale czynnikach zewnętrznych</a:t>
            </a:r>
            <a:r>
              <a:rPr lang="pl-PL" dirty="0" smtClean="0"/>
              <a:t>: środowisku rodzinnym i szerszym otoczeniu społecznym. Okres </a:t>
            </a:r>
            <a:r>
              <a:rPr lang="pl-PL" u="sng" dirty="0" smtClean="0"/>
              <a:t>przedślubny wymaga od obu stron aktywnego zaangażowania i wysiłku </a:t>
            </a:r>
            <a:r>
              <a:rPr lang="pl-PL" dirty="0" smtClean="0"/>
              <a:t>zmierzającego do ustalenia dalszych planów. Przed nimi staje konieczność wypracowania </a:t>
            </a:r>
            <a:r>
              <a:rPr lang="pl-PL" u="sng" dirty="0" smtClean="0"/>
              <a:t>właściwej postawy nie tylko względem siebie, ale także rodziny partnera.</a:t>
            </a:r>
            <a:endParaRPr lang="pl-PL" u="sng"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MOTYWY ZAWARCIA MAŁŻEŃSTWA</a:t>
            </a:r>
            <a:endParaRPr lang="pl-PL" dirty="0"/>
          </a:p>
        </p:txBody>
      </p:sp>
      <p:sp>
        <p:nvSpPr>
          <p:cNvPr id="3" name="Symbol zastępczy zawartości 2"/>
          <p:cNvSpPr>
            <a:spLocks noGrp="1"/>
          </p:cNvSpPr>
          <p:nvPr>
            <p:ph sz="quarter" idx="1"/>
          </p:nvPr>
        </p:nvSpPr>
        <p:spPr>
          <a:xfrm>
            <a:off x="301752" y="1484784"/>
            <a:ext cx="8503920" cy="4614264"/>
          </a:xfrm>
        </p:spPr>
        <p:txBody>
          <a:bodyPr/>
          <a:lstStyle/>
          <a:p>
            <a:r>
              <a:rPr lang="pl-PL" dirty="0" smtClean="0"/>
              <a:t>Analizując protokoły badania kanonicznego narzeczonych stwierdza się, iż podjęta przez nich </a:t>
            </a:r>
            <a:r>
              <a:rPr lang="pl-PL" u="sng" dirty="0" smtClean="0"/>
              <a:t>decyzja zawarcia małżeństwa w całości ma charakter dobrowolny zarówno co do osoby, z którą zawiera się małżeństwo, jak i sposobu postępowania</a:t>
            </a:r>
            <a:r>
              <a:rPr lang="pl-PL" dirty="0" smtClean="0"/>
              <a:t>. Inaczej ten problem się kształtuje, kiedy analizujemy </a:t>
            </a:r>
            <a:r>
              <a:rPr lang="pl-PL" u="sng" dirty="0" smtClean="0"/>
              <a:t>motywy zawarcia małżeństwa w sytuacji, gdy okazało się ono nieudane.</a:t>
            </a:r>
            <a:r>
              <a:rPr lang="pl-PL" dirty="0" smtClean="0"/>
              <a:t> </a:t>
            </a:r>
            <a:endParaRPr lang="pl-PL"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476672"/>
            <a:ext cx="8503920" cy="5622376"/>
          </a:xfrm>
        </p:spPr>
        <p:txBody>
          <a:bodyPr>
            <a:normAutofit lnSpcReduction="10000"/>
          </a:bodyPr>
          <a:lstStyle/>
          <a:p>
            <a:r>
              <a:rPr lang="pl-PL" dirty="0" smtClean="0"/>
              <a:t>Małżonkowie</a:t>
            </a:r>
            <a:br>
              <a:rPr lang="pl-PL" dirty="0" smtClean="0"/>
            </a:br>
            <a:r>
              <a:rPr lang="pl-PL" dirty="0" smtClean="0"/>
              <a:t>podkreślają wówczas </a:t>
            </a:r>
            <a:r>
              <a:rPr lang="pl-PL" u="sng" dirty="0" smtClean="0"/>
              <a:t>brak wolności w swobodnym podejmowaniu decyzji i samodzielnym planowaniu. </a:t>
            </a:r>
            <a:r>
              <a:rPr lang="pl-PL" dirty="0" smtClean="0"/>
              <a:t>Wśród czynników, które w ich ocenie istotnie ograniczyły wolność w podejmowaniu decyzji i wyborze partnera, wymieniają: </a:t>
            </a:r>
            <a:r>
              <a:rPr lang="pl-PL" u="sng" dirty="0" smtClean="0"/>
              <a:t>nie planowaną, przedwczesną ciążę i </a:t>
            </a:r>
            <a:r>
              <a:rPr lang="pl-PL" dirty="0" smtClean="0"/>
              <a:t>w związku z tym </a:t>
            </a:r>
            <a:r>
              <a:rPr lang="pl-PL" u="sng" dirty="0" smtClean="0"/>
              <a:t>nacisk wewnętrzny lub zewnętrzny </a:t>
            </a:r>
            <a:r>
              <a:rPr lang="pl-PL" dirty="0" smtClean="0"/>
              <a:t>(rodzice, środowisko społeczne), </a:t>
            </a:r>
            <a:r>
              <a:rPr lang="pl-PL" u="sng" dirty="0" smtClean="0"/>
              <a:t>uleganie różnym formom szantażu ze strony partnera, np. grożenie samobójstwem w sytuacji zerwania z nim znajomości, chęć ucieczki z trudnej sytuacji domowej i rodzinnej, zbyt młody wiek i brak podstawowej wiedzy dotyczącej istoty małżeństwa, jak również błąd w ocenie partnera</a:t>
            </a:r>
            <a:r>
              <a:rPr lang="pl-PL" dirty="0" smtClean="0"/>
              <a:t>.</a:t>
            </a:r>
          </a:p>
          <a:p>
            <a:endParaRPr lang="pl-PL"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476672"/>
            <a:ext cx="8503920" cy="5622376"/>
          </a:xfrm>
        </p:spPr>
        <p:txBody>
          <a:bodyPr>
            <a:normAutofit fontScale="92500"/>
          </a:bodyPr>
          <a:lstStyle/>
          <a:p>
            <a:r>
              <a:rPr lang="pl-PL" u="sng" dirty="0" smtClean="0"/>
              <a:t>Młodzi rzadko stawiają sobie pytanie, czy możliwe będzie tworzenie wspólnoty życia i miłości z partnerem mającym określone cechy fizyczne i psychiczne</a:t>
            </a:r>
            <a:r>
              <a:rPr lang="pl-PL" dirty="0" smtClean="0"/>
              <a:t>?????</a:t>
            </a:r>
          </a:p>
          <a:p>
            <a:r>
              <a:rPr lang="pl-PL" dirty="0" smtClean="0"/>
              <a:t>Istnieje wiele czynników, które </a:t>
            </a:r>
            <a:r>
              <a:rPr lang="pl-PL" u="sng" dirty="0" smtClean="0"/>
              <a:t>mogą powodować niezdolność do samodzielnego i krytycznego myślenia </a:t>
            </a:r>
            <a:r>
              <a:rPr lang="pl-PL" dirty="0" smtClean="0"/>
              <a:t>w tym względzie</a:t>
            </a:r>
            <a:r>
              <a:rPr lang="pl-PL" baseline="30000" dirty="0" smtClean="0"/>
              <a:t> </a:t>
            </a:r>
            <a:r>
              <a:rPr lang="pl-PL" dirty="0" smtClean="0"/>
              <a:t> a także uniemożliwiać podjęcie decyzji rozważnej i odpowiedzialnej. W </a:t>
            </a:r>
            <a:r>
              <a:rPr lang="pl-PL" u="sng" dirty="0" smtClean="0"/>
              <a:t>praktyce psychologicznej spotyka się sytuacje, w których strony nie rozumieją istoty małżeństwa sakramentalnego </a:t>
            </a:r>
            <a:r>
              <a:rPr lang="pl-PL" dirty="0" smtClean="0"/>
              <a:t>- ich postępowanie (uznawanie rozerwalności małżeństwa, wykluczanie posiadania potomstwa, dopuszczanie różnego stopnia rozwiązłości). Podstawą zawarcia ślubu w ich ocenie jest panujący obyczaj, presja rodziny i środowiska.</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 DOJRZAŁOŚĆ DO MAŁŻEŃSTWA</a:t>
            </a:r>
            <a:endParaRPr lang="pl-PL" dirty="0"/>
          </a:p>
        </p:txBody>
      </p:sp>
      <p:sp>
        <p:nvSpPr>
          <p:cNvPr id="3" name="Symbol zastępczy zawartości 2"/>
          <p:cNvSpPr>
            <a:spLocks noGrp="1"/>
          </p:cNvSpPr>
          <p:nvPr>
            <p:ph sz="quarter" idx="1"/>
          </p:nvPr>
        </p:nvSpPr>
        <p:spPr/>
        <p:txBody>
          <a:bodyPr>
            <a:normAutofit/>
          </a:bodyPr>
          <a:lstStyle/>
          <a:p>
            <a:r>
              <a:rPr lang="pl-PL" dirty="0" smtClean="0"/>
              <a:t>Stopień dojrzałości lub niedojrzałości osobowej jest jednym z czynników istotnie wpływających na funkcjonowanie małżeństwa. Niedojrzałość może dotyczyć wielu sfer; w tym miejscu należy wspomnieć o tych, które - jak się wydaje - mają kluczowe znaczenie. </a:t>
            </a:r>
            <a:r>
              <a:rPr lang="pl-PL" u="sng" dirty="0" smtClean="0">
                <a:solidFill>
                  <a:srgbClr val="FF0000"/>
                </a:solidFill>
              </a:rPr>
              <a:t>Chodzi mianowicie o sferę psychoseksualną i osobowościową.</a:t>
            </a:r>
          </a:p>
          <a:p>
            <a:endParaRPr lang="pl-PL" u="sng" dirty="0" smtClean="0">
              <a:solidFill>
                <a:srgbClr val="FF0000"/>
              </a:solidFill>
            </a:endParaRPr>
          </a:p>
          <a:p>
            <a:endParaRPr lang="pl-PL"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dtytuł 1"/>
          <p:cNvSpPr>
            <a:spLocks noGrp="1"/>
          </p:cNvSpPr>
          <p:nvPr>
            <p:ph type="subTitle" idx="1"/>
          </p:nvPr>
        </p:nvSpPr>
        <p:spPr>
          <a:xfrm>
            <a:off x="1371600" y="980728"/>
            <a:ext cx="6400800" cy="5040560"/>
          </a:xfrm>
        </p:spPr>
        <p:txBody>
          <a:bodyPr>
            <a:normAutofit/>
          </a:bodyPr>
          <a:lstStyle/>
          <a:p>
            <a:r>
              <a:rPr lang="pl-PL" sz="1800" dirty="0" smtClean="0">
                <a:latin typeface="Calibri" pitchFamily="34" charset="0"/>
              </a:rPr>
              <a:t>Nieprawidłowości w sferze psychoseksualnej prowadzą do braku lub nieumiejętności właściwego odczytania swojej płciowości, a w konsekwencji traktowania jej w sposób instrumentalny i zabawowy. Dotyczą one również braku kontroli własnej impulsywności i niezdolności przewidywania skutków zachowań seksualnych. W konsekwencji niedojrzałość psychoseksualna może prowadzić do przerostu troski o siebie, egocentryzmu i różnych form dewiacji</a:t>
            </a:r>
          </a:p>
          <a:p>
            <a:endParaRPr lang="pl-PL" sz="2800" dirty="0">
              <a:latin typeface="Calibri" pitchFamily="34" charset="0"/>
            </a:endParaRPr>
          </a:p>
        </p:txBody>
      </p:sp>
      <p:sp>
        <p:nvSpPr>
          <p:cNvPr id="3" name="Tytuł 2"/>
          <p:cNvSpPr>
            <a:spLocks noGrp="1"/>
          </p:cNvSpPr>
          <p:nvPr>
            <p:ph type="ctrTitle"/>
          </p:nvPr>
        </p:nvSpPr>
        <p:spPr/>
        <p:txBody>
          <a:bodyPr/>
          <a:lstStyle/>
          <a:p>
            <a:endParaRPr lang="pl-PL"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p:txBody>
          <a:bodyPr>
            <a:normAutofit fontScale="92500"/>
          </a:bodyPr>
          <a:lstStyle/>
          <a:p>
            <a:r>
              <a:rPr lang="pl-PL" dirty="0" smtClean="0"/>
              <a:t>Obniżenie zdolności do podjęcia decyzji odpowiedzialnej, rozważnej i wła­ściwie umotywowanej może wynikać z istniejących nieprawidłowości psychicznych, takich jak: </a:t>
            </a:r>
            <a:r>
              <a:rPr lang="pl-PL" u="sng" dirty="0" smtClean="0"/>
              <a:t>alkoholizm, choroby psychiczne, uzależnienie od środków toksycznych, </a:t>
            </a:r>
            <a:r>
              <a:rPr lang="pl-PL" u="sng" dirty="0" smtClean="0">
                <a:solidFill>
                  <a:srgbClr val="FF0000"/>
                </a:solidFill>
              </a:rPr>
              <a:t>niedojrzałość psychiczna</a:t>
            </a:r>
            <a:r>
              <a:rPr lang="pl-PL" u="sng" dirty="0" smtClean="0"/>
              <a:t>.</a:t>
            </a:r>
            <a:r>
              <a:rPr lang="pl-PL" dirty="0" smtClean="0"/>
              <a:t> Osoby znajdujące się pod wpływem tych nieprawidłowości </a:t>
            </a:r>
            <a:r>
              <a:rPr lang="pl-PL" dirty="0" smtClean="0">
                <a:solidFill>
                  <a:srgbClr val="FF0000"/>
                </a:solidFill>
              </a:rPr>
              <a:t>ujawniają wzmożony egoizm i egocentryzm, nie są zdolne do podjęcia decyzji rozważnej i odpowiedzialnej wobec stale narastających </a:t>
            </a:r>
            <a:r>
              <a:rPr lang="pl-PL" dirty="0" smtClean="0"/>
              <a:t>wątpliwości, braku refleksyjnej oceny istoty wspólnoty małżeńskiej, niekiedy obniżonego </a:t>
            </a:r>
            <a:r>
              <a:rPr lang="pl-PL" dirty="0" smtClean="0">
                <a:solidFill>
                  <a:srgbClr val="FF0000"/>
                </a:solidFill>
              </a:rPr>
              <a:t>poziomu moralnego.</a:t>
            </a:r>
          </a:p>
          <a:p>
            <a:endParaRPr lang="pl-PL"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p:txBody>
          <a:bodyPr>
            <a:normAutofit/>
          </a:bodyPr>
          <a:lstStyle/>
          <a:p>
            <a:r>
              <a:rPr lang="pl-PL" dirty="0" smtClean="0"/>
              <a:t> ważne!! Dotyczą one również </a:t>
            </a:r>
            <a:r>
              <a:rPr lang="pl-PL" u="sng" dirty="0" smtClean="0"/>
              <a:t>braku kontroli własnej impulsywności i niezdolności przewidywania skutków zachowań seksualnych.</a:t>
            </a:r>
            <a:r>
              <a:rPr lang="pl-PL" dirty="0" smtClean="0"/>
              <a:t> W konsekwencji niedojrzałość psychoseksualna może prowadzić do </a:t>
            </a:r>
            <a:r>
              <a:rPr lang="pl-PL" u="sng" dirty="0" smtClean="0"/>
              <a:t>przerostu troski o siebie, egocentryzmu i różnych form dewia</a:t>
            </a:r>
            <a:r>
              <a:rPr lang="pl-PL" dirty="0" smtClean="0"/>
              <a:t>cji, </a:t>
            </a:r>
            <a:r>
              <a:rPr lang="pl-PL" dirty="0" smtClean="0">
                <a:solidFill>
                  <a:srgbClr val="FF0000"/>
                </a:solidFill>
              </a:rPr>
              <a:t>które utrudniają wyłączność </a:t>
            </a:r>
            <a:r>
              <a:rPr lang="pl-PL" dirty="0" smtClean="0"/>
              <a:t>i sposób relacji między małżonkami w tym zakresie.</a:t>
            </a:r>
          </a:p>
          <a:p>
            <a:endParaRPr lang="pl-PL" u="sng" dirty="0" smtClean="0"/>
          </a:p>
          <a:p>
            <a:endParaRPr lang="pl-P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620688"/>
            <a:ext cx="8503920" cy="5478360"/>
          </a:xfrm>
        </p:spPr>
        <p:txBody>
          <a:bodyPr>
            <a:normAutofit/>
          </a:bodyPr>
          <a:lstStyle/>
          <a:p>
            <a:r>
              <a:rPr lang="pl-PL" dirty="0" smtClean="0"/>
              <a:t>Nieprawidłowości w sferze osobowościowej pozostają poza sferą psychoseksualną; chodzi tu o różne formy niedojrzałej osobowości</a:t>
            </a:r>
          </a:p>
          <a:p>
            <a:r>
              <a:rPr lang="pl-PL" dirty="0" smtClean="0"/>
              <a:t>W odniesieniu do małżeństwa ważna jest </a:t>
            </a:r>
            <a:r>
              <a:rPr lang="pl-PL" u="sng" dirty="0" smtClean="0"/>
              <a:t>niedojrzałość społeczna i emocjonalna</a:t>
            </a:r>
            <a:r>
              <a:rPr lang="pl-PL" dirty="0" smtClean="0"/>
              <a:t>; stanowi ona bowiem istotne zagrożenie dla trwałości małżeństwa.</a:t>
            </a:r>
          </a:p>
          <a:p>
            <a:r>
              <a:rPr lang="pl-PL" dirty="0" smtClean="0"/>
              <a:t>Niedojrzałość społeczna przejawia się w takich zachowaniach, jak: </a:t>
            </a:r>
            <a:r>
              <a:rPr lang="pl-PL" u="sng" dirty="0" smtClean="0"/>
              <a:t>niski poziom aktywności społecznej, obniżona samodzielność, nieumiejętność długotrwałego wysiłku nastawionego na realizację odległego celu</a:t>
            </a:r>
          </a:p>
          <a:p>
            <a:endParaRPr lang="pl-PL"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620688"/>
            <a:ext cx="8503920" cy="5478360"/>
          </a:xfrm>
        </p:spPr>
        <p:txBody>
          <a:bodyPr>
            <a:normAutofit lnSpcReduction="10000"/>
          </a:bodyPr>
          <a:lstStyle/>
          <a:p>
            <a:r>
              <a:rPr lang="pl-PL" dirty="0" smtClean="0"/>
              <a:t>Niedojrzałość emocjonalna wyraża się słabo zróżnicowanymi i nieadekwatnymi reakcjami emocjonalnymi, egocentryzmem, brakiem zrównoważenia emocjonalnego, obniżoną odpornością na stres.</a:t>
            </a:r>
          </a:p>
          <a:p>
            <a:r>
              <a:rPr lang="pl-PL" dirty="0" smtClean="0"/>
              <a:t> Osoba niedojrzała może wprawdzie podejmować działania i oceniać je z punktu widzenia użyteczności własnej, ale o jej postępowaniu często decydują przypadkowe czynniki sytuacyjne i wzbudzona potrzeba, które nadają kierunek jej aktywności</a:t>
            </a:r>
          </a:p>
          <a:p>
            <a:r>
              <a:rPr lang="pl-PL" dirty="0" smtClean="0"/>
              <a:t>Wiele osób w okresie kojarzenia się małżeństwa ujawnia cechy osobowości </a:t>
            </a:r>
            <a:r>
              <a:rPr lang="pl-PL" u="sng" dirty="0" smtClean="0"/>
              <a:t>niedojrzałej lub jeszcze niedojrzałej. </a:t>
            </a:r>
            <a:endParaRPr lang="pl-PL" u="sng"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908720"/>
            <a:ext cx="8503920" cy="5190328"/>
          </a:xfrm>
        </p:spPr>
        <p:txBody>
          <a:bodyPr/>
          <a:lstStyle/>
          <a:p>
            <a:r>
              <a:rPr lang="pl-PL" dirty="0" smtClean="0"/>
              <a:t>Przejawem niedojrzałości związanej z młodym wiekiem mogą być: pochopne podjęcie decyzji o zawarciu małżeństwa (np. w sytuacji ciąży), krótka i powierzchowna znajomość partnera, która w opinii stron jest uważana za w pełni wystarczającą, niewiedza na temat istoty małżeństwa oraz związanych z nim wzajemnych praw i zobowiązań, brak podstawowych doświadczeń życiowych, dotyczących prowadzenia gospodarstwa domowego</a:t>
            </a:r>
            <a:endParaRPr lang="pl-PL"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548680"/>
            <a:ext cx="8503920" cy="5550368"/>
          </a:xfrm>
        </p:spPr>
        <p:txBody>
          <a:bodyPr>
            <a:normAutofit/>
          </a:bodyPr>
          <a:lstStyle/>
          <a:p>
            <a:r>
              <a:rPr lang="pl-PL" dirty="0" smtClean="0"/>
              <a:t>Specyficznym przejawem niedojrzałości, mającym kluczowy wpływ na funkcjonowanie małżeństwa, jest nadmierne, patologiczne uzależnienie od rodziców. Wyrazem takiej zależności </a:t>
            </a:r>
            <a:r>
              <a:rPr lang="pl-PL" dirty="0" smtClean="0">
                <a:solidFill>
                  <a:srgbClr val="FF0000"/>
                </a:solidFill>
              </a:rPr>
              <a:t>może być całkowite podporządkowanie się ich woli, przestrzeganie ustalonych przez nich norm, brak samodzielności w zakresie decyzji i działania.</a:t>
            </a:r>
            <a:r>
              <a:rPr lang="pl-PL" dirty="0" smtClean="0"/>
              <a:t> W skrajnej postaci może dochodzić do przejmowania ich postaw i opinii, nierzadko negatywnych, wobec współmałżonka.</a:t>
            </a:r>
          </a:p>
          <a:p>
            <a:r>
              <a:rPr lang="pl-PL" dirty="0" smtClean="0"/>
              <a:t>U osób tych jeszcze przed zawarciem małżeństwa daje się zauważyć nadmierne przywiązanie do rodziców</a:t>
            </a:r>
            <a:r>
              <a:rPr lang="pl-PL" u="sng" dirty="0" smtClean="0"/>
              <a:t>, niechęć do odejścia od nich</a:t>
            </a:r>
            <a:r>
              <a:rPr lang="pl-PL" dirty="0" smtClean="0"/>
              <a:t>. </a:t>
            </a:r>
            <a:endParaRPr lang="pl-PL"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980728"/>
            <a:ext cx="8503920" cy="5118320"/>
          </a:xfrm>
        </p:spPr>
        <p:txBody>
          <a:bodyPr/>
          <a:lstStyle/>
          <a:p>
            <a:r>
              <a:rPr lang="pl-PL" dirty="0" smtClean="0"/>
              <a:t>W krótkim okresie po zawarciu małżeństwa może dojść do powstania </a:t>
            </a:r>
            <a:r>
              <a:rPr lang="pl-PL" u="sng" dirty="0" smtClean="0"/>
              <a:t>koalicji rodziców z własnym dzieckiem przeciwko drugiej stronie.</a:t>
            </a:r>
            <a:r>
              <a:rPr lang="pl-PL" dirty="0" smtClean="0"/>
              <a:t> </a:t>
            </a:r>
          </a:p>
          <a:p>
            <a:r>
              <a:rPr lang="pl-PL" dirty="0" smtClean="0"/>
              <a:t>Powstawaniu nadmiernej zależności sprzyja obniżona dojrzałość psychiczna, infantylizm, niezaradność, obniżony poziom funkcji intelektualnych - głównie w zakresie planowania, przewidywania, samodzielnego myślenia i podejmowania decyzji.</a:t>
            </a:r>
            <a:endParaRPr lang="pl-PL"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764704"/>
            <a:ext cx="8503920" cy="5334344"/>
          </a:xfrm>
        </p:spPr>
        <p:txBody>
          <a:bodyPr>
            <a:normAutofit fontScale="92500" lnSpcReduction="10000"/>
          </a:bodyPr>
          <a:lstStyle/>
          <a:p>
            <a:r>
              <a:rPr lang="pl-PL" dirty="0" smtClean="0"/>
              <a:t>Zaburzenia te obejmują takie cechy, jak: trwała niezdolność do nawiązania głębokiej więzi uczuciowej, bezosobowy stosunek do życia seksualnego, brak poczucia winy, wstydu i odpowiedzialności, nieumiejętność odraczania zaspokajania potrzeb, autodestrukcyjny sposób życia, brak wglądu w przyczyny własnych niepowodzeń, </a:t>
            </a:r>
          </a:p>
          <a:p>
            <a:r>
              <a:rPr lang="pl-PL" dirty="0" smtClean="0"/>
              <a:t>szybkie zniechęcanie się i wycofywanie z podjętych działań, niezdolność planowania odległych celów i przewidywania skutków własnego postępowania, niezdolność do wyciągania wniosków z własnych doświadczeń</a:t>
            </a:r>
            <a:r>
              <a:rPr lang="pl-PL" baseline="30000" dirty="0" smtClean="0"/>
              <a:t>13</a:t>
            </a:r>
            <a:r>
              <a:rPr lang="pl-PL" dirty="0" smtClean="0"/>
              <a:t>. </a:t>
            </a:r>
          </a:p>
          <a:p>
            <a:r>
              <a:rPr lang="pl-PL" dirty="0" smtClean="0"/>
              <a:t/>
            </a:r>
            <a:br>
              <a:rPr lang="pl-PL" dirty="0" smtClean="0"/>
            </a:br>
            <a:endParaRPr lang="pl-PL"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p:txBody>
          <a:bodyPr/>
          <a:lstStyle/>
          <a:p>
            <a:r>
              <a:rPr lang="pl-PL" dirty="0" smtClean="0"/>
              <a:t>Konsekwencjami powyższych cech, mających najczęściej charakter trwały, są: brak stabilizacji życiowej pomimo dobrego poziomu intelektualnego, brak trwałych związków z innymi ludźmi, zrywanie więzi małżeńskich i rodzinnych, powierzchowne angażowanie się w układy interpersonalne ze skłonnością do wrogości i manipulacji innymi, uleganie nałogom, skłonność do zachowań przestępczych i antysocjalnych</a:t>
            </a:r>
            <a:r>
              <a:rPr lang="pl-PL" baseline="30000" dirty="0" smtClean="0"/>
              <a:t>1</a:t>
            </a:r>
            <a:r>
              <a:rPr lang="pl-PL" dirty="0" smtClean="0"/>
              <a:t> . </a:t>
            </a:r>
            <a:endParaRPr lang="pl-PL"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sz="quarter" idx="1"/>
          </p:nvPr>
        </p:nvSpPr>
        <p:spPr>
          <a:xfrm>
            <a:off x="301752" y="476672"/>
            <a:ext cx="8503920" cy="5622376"/>
          </a:xfrm>
        </p:spPr>
        <p:txBody>
          <a:bodyPr/>
          <a:lstStyle/>
          <a:p>
            <a:r>
              <a:rPr lang="pl-PL" u="sng" dirty="0" smtClean="0">
                <a:solidFill>
                  <a:srgbClr val="FF0000"/>
                </a:solidFill>
              </a:rPr>
              <a:t>Nie mniej istotne jest odwołanie się do istoty sakramentu małżeństwa i ukazanie możliwości korzystania z łaski,</a:t>
            </a:r>
            <a:r>
              <a:rPr lang="pl-PL" dirty="0" smtClean="0"/>
              <a:t> przez którą jest nam dana pomoc w tworzeniu dobra, pokonywaniu wszelkich trudności i odkrywaniu sensu cierpienia.</a:t>
            </a:r>
            <a:endParaRPr lang="pl-PL" dirty="0"/>
          </a:p>
        </p:txBody>
      </p:sp>
      <p:pic>
        <p:nvPicPr>
          <p:cNvPr id="4" name="Picture 7" descr="IMG_0259"/>
          <p:cNvPicPr>
            <a:picLocks noChangeAspect="1" noChangeArrowheads="1"/>
          </p:cNvPicPr>
          <p:nvPr/>
        </p:nvPicPr>
        <p:blipFill>
          <a:blip r:embed="rId2" cstate="print"/>
          <a:srcRect/>
          <a:stretch>
            <a:fillRect/>
          </a:stretch>
        </p:blipFill>
        <p:spPr bwMode="auto">
          <a:xfrm>
            <a:off x="1331640" y="2780929"/>
            <a:ext cx="7344048" cy="36579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01752" y="228600"/>
            <a:ext cx="8534400" cy="896144"/>
          </a:xfrm>
        </p:spPr>
        <p:txBody>
          <a:bodyPr>
            <a:normAutofit fontScale="90000"/>
          </a:bodyPr>
          <a:lstStyle/>
          <a:p>
            <a:r>
              <a:rPr lang="pl-PL" dirty="0" smtClean="0"/>
              <a:t>M. </a:t>
            </a:r>
            <a:r>
              <a:rPr lang="pl-PL" dirty="0" err="1" smtClean="0"/>
              <a:t>Ouoist</a:t>
            </a:r>
            <a:r>
              <a:rPr lang="pl-PL" dirty="0" smtClean="0"/>
              <a:t> „ Modlitwa i czyn” </a:t>
            </a:r>
            <a:r>
              <a:rPr lang="pl-PL" dirty="0" err="1" smtClean="0"/>
              <a:t>W-wa</a:t>
            </a:r>
            <a:r>
              <a:rPr lang="pl-PL" dirty="0" smtClean="0"/>
              <a:t> 1973 s.29, 32-33</a:t>
            </a:r>
            <a:endParaRPr lang="pl-PL" dirty="0"/>
          </a:p>
        </p:txBody>
      </p:sp>
      <p:sp>
        <p:nvSpPr>
          <p:cNvPr id="3" name="Symbol zastępczy zawartości 2"/>
          <p:cNvSpPr>
            <a:spLocks noGrp="1"/>
          </p:cNvSpPr>
          <p:nvPr>
            <p:ph sz="quarter" idx="1"/>
          </p:nvPr>
        </p:nvSpPr>
        <p:spPr/>
        <p:txBody>
          <a:bodyPr>
            <a:normAutofit fontScale="92500" lnSpcReduction="20000"/>
          </a:bodyPr>
          <a:lstStyle/>
          <a:p>
            <a:r>
              <a:rPr lang="pl-PL" dirty="0" smtClean="0"/>
              <a:t>„Zaślubić się to przyjąć jedno drugiego na trzech poziomach jestestwa: fizycznym, uczuciowym i duchowym. Nie graj roli anioła ani zwierzęcia; bądź człowiekiem”…</a:t>
            </a:r>
          </a:p>
          <a:p>
            <a:r>
              <a:rPr lang="pl-PL" dirty="0" smtClean="0"/>
              <a:t>„ Męska” dziewczyna i „ </a:t>
            </a:r>
            <a:r>
              <a:rPr lang="pl-PL" dirty="0" err="1" smtClean="0"/>
              <a:t>zniewieścialy</a:t>
            </a:r>
            <a:r>
              <a:rPr lang="pl-PL" dirty="0" smtClean="0"/>
              <a:t>” chłopak fałszuje swoje role wobec siebie nawzajem: pozbawiają równowagi życie rodzinne, a nawet je niszczą. Zagrażają prawidłowemu rozwojowi świata. Kobieta współczesna rezygnuje ze swej niedostępności, która symbolizowała zasłona i welon, wydaje się i naraża na zniszczenie w sobie </a:t>
            </a:r>
            <a:r>
              <a:rPr lang="pl-PL" dirty="0" err="1" smtClean="0"/>
              <a:t>tego,na</a:t>
            </a:r>
            <a:r>
              <a:rPr lang="pl-PL" dirty="0" smtClean="0"/>
              <a:t> co jest istotne jej kobiecości. Jeśli chce wypełnić swoje powołanie, powinna pozostać dla mężczyzny” tajemnicą”</a:t>
            </a:r>
            <a:endParaRPr lang="pl-PL"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JP II </a:t>
            </a:r>
            <a:r>
              <a:rPr lang="pl-PL" dirty="0" err="1" smtClean="0"/>
              <a:t>Butzweiler</a:t>
            </a:r>
            <a:r>
              <a:rPr lang="pl-PL" dirty="0" smtClean="0"/>
              <a:t> </a:t>
            </a:r>
            <a:r>
              <a:rPr lang="pl-PL" dirty="0" err="1" smtClean="0"/>
              <a:t>Hof</a:t>
            </a:r>
            <a:r>
              <a:rPr lang="pl-PL" dirty="0" smtClean="0"/>
              <a:t>, Kolonia, 15 XI 1980</a:t>
            </a:r>
            <a:endParaRPr lang="pl-PL" dirty="0"/>
          </a:p>
        </p:txBody>
      </p:sp>
      <p:sp>
        <p:nvSpPr>
          <p:cNvPr id="3" name="Symbol zastępczy zawartości 2"/>
          <p:cNvSpPr>
            <a:spLocks noGrp="1"/>
          </p:cNvSpPr>
          <p:nvPr>
            <p:ph sz="quarter" idx="1"/>
          </p:nvPr>
        </p:nvSpPr>
        <p:spPr/>
        <p:txBody>
          <a:bodyPr/>
          <a:lstStyle/>
          <a:p>
            <a:endParaRPr lang="pl-PL" dirty="0" smtClean="0"/>
          </a:p>
          <a:p>
            <a:pPr algn="ctr"/>
            <a:r>
              <a:rPr lang="pl-PL" sz="3600" dirty="0" smtClean="0"/>
              <a:t>Nie można tylko na próbę żyć, ani tylko na próbę  umierać. Nie można tylko na próbę kochać czy tez  tylko na próbę i na określony czas poślubić innego człowieka. </a:t>
            </a:r>
            <a:endParaRPr lang="pl-PL" sz="36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iejski">
  <a:themeElements>
    <a:clrScheme name="Miejski">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Miejski">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ejski">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137</TotalTime>
  <Words>1953</Words>
  <Application>Microsoft Office PowerPoint</Application>
  <PresentationFormat>Pokaz na ekranie (4:3)</PresentationFormat>
  <Paragraphs>64</Paragraphs>
  <Slides>30</Slides>
  <Notes>0</Notes>
  <HiddenSlides>0</HiddenSlides>
  <MMClips>0</MMClips>
  <ScaleCrop>false</ScaleCrop>
  <HeadingPairs>
    <vt:vector size="4" baseType="variant">
      <vt:variant>
        <vt:lpstr>Motyw</vt:lpstr>
      </vt:variant>
      <vt:variant>
        <vt:i4>1</vt:i4>
      </vt:variant>
      <vt:variant>
        <vt:lpstr>Tytuły slajdów</vt:lpstr>
      </vt:variant>
      <vt:variant>
        <vt:i4>30</vt:i4>
      </vt:variant>
    </vt:vector>
  </HeadingPairs>
  <TitlesOfParts>
    <vt:vector size="31" baseType="lpstr">
      <vt:lpstr>Miejski</vt:lpstr>
      <vt:lpstr>OSOBOWOŚCIOWE UWARUNKOWANIA NIEPOWODZENIA W MAŁŻEŃSTWIE wg Stanisława Steuden Lublin </vt:lpstr>
      <vt:lpstr>Slajd 2</vt:lpstr>
      <vt:lpstr>Te problemy F. Adamski sprowadza do trzech grup czynników1: </vt:lpstr>
      <vt:lpstr>Nawiązując do psychologii społecznej, można łatwo zauważyć, że </vt:lpstr>
      <vt:lpstr> SAKRAMENTALNY WYMIAR MAŁŻEŃSTWA </vt:lpstr>
      <vt:lpstr>Slajd 6</vt:lpstr>
      <vt:lpstr>ZNACZENIE OKRESU POPRZEDZAJĄCEGO ZAWARCIE MAŁŻEŃSTWA</vt:lpstr>
      <vt:lpstr>Slajd 8</vt:lpstr>
      <vt:lpstr>Slajd 9</vt:lpstr>
      <vt:lpstr>Slajd 10</vt:lpstr>
      <vt:lpstr>Slajd 11</vt:lpstr>
      <vt:lpstr>Slajd 12</vt:lpstr>
      <vt:lpstr>Slajd 13</vt:lpstr>
      <vt:lpstr>MOTYWY ZAWARCIA MAŁŻEŃSTWA</vt:lpstr>
      <vt:lpstr>Slajd 15</vt:lpstr>
      <vt:lpstr>Slajd 16</vt:lpstr>
      <vt:lpstr> DOJRZAŁOŚĆ DO MAŁŻEŃSTWA</vt:lpstr>
      <vt:lpstr>Slajd 18</vt:lpstr>
      <vt:lpstr>Slajd 19</vt:lpstr>
      <vt:lpstr>Slajd 20</vt:lpstr>
      <vt:lpstr>Slajd 21</vt:lpstr>
      <vt:lpstr>Slajd 22</vt:lpstr>
      <vt:lpstr>Slajd 23</vt:lpstr>
      <vt:lpstr>Slajd 24</vt:lpstr>
      <vt:lpstr>Slajd 25</vt:lpstr>
      <vt:lpstr>Slajd 26</vt:lpstr>
      <vt:lpstr>Slajd 27</vt:lpstr>
      <vt:lpstr>Slajd 28</vt:lpstr>
      <vt:lpstr>M. Ouoist „ Modlitwa i czyn” W-wa 1973 s.29, 32-33</vt:lpstr>
      <vt:lpstr>JP II Butzweiler Hof, Kolonia, 15 XI 1980</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OSOBOWOŚCIOWE UWARUNKOWANIA NIEPOWODZENIA W MAŁŻEŃSTWIE wg Stanisława Steuden Lublin</dc:title>
  <dc:creator>Basia</dc:creator>
  <cp:lastModifiedBy>Basia</cp:lastModifiedBy>
  <cp:revision>15</cp:revision>
  <dcterms:created xsi:type="dcterms:W3CDTF">2014-11-25T10:19:11Z</dcterms:created>
  <dcterms:modified xsi:type="dcterms:W3CDTF">2015-02-05T08:15:58Z</dcterms:modified>
</cp:coreProperties>
</file>